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64" r:id="rId2"/>
    <p:sldId id="266" r:id="rId3"/>
    <p:sldId id="265" r:id="rId4"/>
    <p:sldId id="267" r:id="rId5"/>
    <p:sldId id="268" r:id="rId6"/>
    <p:sldId id="269" r:id="rId7"/>
  </p:sldIdLst>
  <p:sldSz cx="10799763" cy="71993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127"/>
    <a:srgbClr val="004600"/>
    <a:srgbClr val="663300"/>
    <a:srgbClr val="003300"/>
    <a:srgbClr val="9AC87A"/>
    <a:srgbClr val="649B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ila, režģa tabu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43" autoAdjust="0"/>
  </p:normalViewPr>
  <p:slideViewPr>
    <p:cSldViewPr snapToGrid="0">
      <p:cViewPr varScale="1">
        <p:scale>
          <a:sx n="82" d="100"/>
          <a:sy n="82" d="100"/>
        </p:scale>
        <p:origin x="13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B59AC-925A-4BF5-9F3F-9FE520F51ABA}" type="datetimeFigureOut">
              <a:rPr lang="lv-LV" smtClean="0"/>
              <a:t>03.12.2021</a:t>
            </a:fld>
            <a:endParaRPr lang="lv-LV"/>
          </a:p>
        </p:txBody>
      </p:sp>
      <p:sp>
        <p:nvSpPr>
          <p:cNvPr id="4" name="Slaida attēla vietturis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32D71-86FF-4D56-ACD4-8E010328C880}" type="slidenum">
              <a:rPr lang="lv-LV" smtClean="0"/>
              <a:t>‹#›</a:t>
            </a:fld>
            <a:endParaRPr lang="lv-LV"/>
          </a:p>
        </p:txBody>
      </p:sp>
    </p:spTree>
    <p:extLst>
      <p:ext uri="{BB962C8B-B14F-4D97-AF65-F5344CB8AC3E}">
        <p14:creationId xmlns:p14="http://schemas.microsoft.com/office/powerpoint/2010/main" val="347735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lv-LV"/>
              <a:t>Rediģēt šablona virsraksta stilu</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p>
            <a:fld id="{139899A3-68AB-4E01-BE66-52BB2E376EA9}" type="datetimeFigureOut">
              <a:rPr lang="lv-LV" smtClean="0"/>
              <a:t>03.12.2021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69906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139899A3-68AB-4E01-BE66-52BB2E376EA9}" type="datetimeFigureOut">
              <a:rPr lang="lv-LV" smtClean="0"/>
              <a:t>03.12.2021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320668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lv-LV"/>
              <a:t>Rediģēt šablona virsraksta stilu</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139899A3-68AB-4E01-BE66-52BB2E376EA9}" type="datetimeFigureOut">
              <a:rPr lang="lv-LV" smtClean="0"/>
              <a:t>03.12.2021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480868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139899A3-68AB-4E01-BE66-52BB2E376EA9}" type="datetimeFigureOut">
              <a:rPr lang="lv-LV" smtClean="0"/>
              <a:t>03.12.2021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73900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lv-LV"/>
              <a:t>Rediģēt šablona virsraksta stilu</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lv-LV"/>
              <a:t>Rediģēt šablona teksta stilus</a:t>
            </a:r>
          </a:p>
        </p:txBody>
      </p:sp>
      <p:sp>
        <p:nvSpPr>
          <p:cNvPr id="4" name="Date Placeholder 3"/>
          <p:cNvSpPr>
            <a:spLocks noGrp="1"/>
          </p:cNvSpPr>
          <p:nvPr>
            <p:ph type="dt" sz="half" idx="10"/>
          </p:nvPr>
        </p:nvSpPr>
        <p:spPr/>
        <p:txBody>
          <a:bodyPr/>
          <a:lstStyle/>
          <a:p>
            <a:fld id="{139899A3-68AB-4E01-BE66-52BB2E376EA9}" type="datetimeFigureOut">
              <a:rPr lang="lv-LV" smtClean="0"/>
              <a:t>03.12.2021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251810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139899A3-68AB-4E01-BE66-52BB2E376EA9}" type="datetimeFigureOut">
              <a:rPr lang="lv-LV" smtClean="0"/>
              <a:t>03.12.2021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2432134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lv-LV"/>
              <a:t>Rediģēt šablona virsraksta stilu</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lv-LV"/>
              <a:t>Rediģēt šablona teksta stilus</a:t>
            </a:r>
          </a:p>
        </p:txBody>
      </p:sp>
      <p:sp>
        <p:nvSpPr>
          <p:cNvPr id="4" name="Content Placeholder 3"/>
          <p:cNvSpPr>
            <a:spLocks noGrp="1"/>
          </p:cNvSpPr>
          <p:nvPr>
            <p:ph sz="half" idx="2"/>
          </p:nvPr>
        </p:nvSpPr>
        <p:spPr>
          <a:xfrm>
            <a:off x="743892" y="2629749"/>
            <a:ext cx="4568805" cy="3867965"/>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lv-LV"/>
              <a:t>Rediģēt šablona teksta stilus</a:t>
            </a:r>
          </a:p>
        </p:txBody>
      </p:sp>
      <p:sp>
        <p:nvSpPr>
          <p:cNvPr id="6" name="Content Placeholder 5"/>
          <p:cNvSpPr>
            <a:spLocks noGrp="1"/>
          </p:cNvSpPr>
          <p:nvPr>
            <p:ph sz="quarter" idx="4"/>
          </p:nvPr>
        </p:nvSpPr>
        <p:spPr>
          <a:xfrm>
            <a:off x="5467381" y="2629749"/>
            <a:ext cx="4591306" cy="3867965"/>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139899A3-68AB-4E01-BE66-52BB2E376EA9}" type="datetimeFigureOut">
              <a:rPr lang="lv-LV" smtClean="0"/>
              <a:t>03.12.2021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139201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139899A3-68AB-4E01-BE66-52BB2E376EA9}" type="datetimeFigureOut">
              <a:rPr lang="lv-LV" smtClean="0"/>
              <a:t>03.12.2021</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2923529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9899A3-68AB-4E01-BE66-52BB2E376EA9}" type="datetimeFigureOut">
              <a:rPr lang="lv-LV" smtClean="0"/>
              <a:t>03.12.2021</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228980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lv-LV"/>
              <a:t>Rediģēt šablona virsraksta stilu</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lv-LV"/>
              <a:t>Rediģēt šablona teksta stilus</a:t>
            </a:r>
          </a:p>
        </p:txBody>
      </p:sp>
      <p:sp>
        <p:nvSpPr>
          <p:cNvPr id="5" name="Date Placeholder 4"/>
          <p:cNvSpPr>
            <a:spLocks noGrp="1"/>
          </p:cNvSpPr>
          <p:nvPr>
            <p:ph type="dt" sz="half" idx="10"/>
          </p:nvPr>
        </p:nvSpPr>
        <p:spPr/>
        <p:txBody>
          <a:bodyPr/>
          <a:lstStyle/>
          <a:p>
            <a:fld id="{139899A3-68AB-4E01-BE66-52BB2E376EA9}" type="datetimeFigureOut">
              <a:rPr lang="lv-LV" smtClean="0"/>
              <a:t>03.12.2021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3375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lv-LV"/>
              <a:t>Rediģēt šablona teksta stilus</a:t>
            </a:r>
          </a:p>
        </p:txBody>
      </p:sp>
      <p:sp>
        <p:nvSpPr>
          <p:cNvPr id="5" name="Date Placeholder 4"/>
          <p:cNvSpPr>
            <a:spLocks noGrp="1"/>
          </p:cNvSpPr>
          <p:nvPr>
            <p:ph type="dt" sz="half" idx="10"/>
          </p:nvPr>
        </p:nvSpPr>
        <p:spPr/>
        <p:txBody>
          <a:bodyPr/>
          <a:lstStyle/>
          <a:p>
            <a:fld id="{139899A3-68AB-4E01-BE66-52BB2E376EA9}" type="datetimeFigureOut">
              <a:rPr lang="lv-LV" smtClean="0"/>
              <a:t>03.12.2021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4CC6A5B-5553-4774-B32E-F7B475FEA355}" type="slidenum">
              <a:rPr lang="lv-LV" smtClean="0"/>
              <a:t>‹#›</a:t>
            </a:fld>
            <a:endParaRPr lang="lv-LV"/>
          </a:p>
        </p:txBody>
      </p:sp>
    </p:spTree>
    <p:extLst>
      <p:ext uri="{BB962C8B-B14F-4D97-AF65-F5344CB8AC3E}">
        <p14:creationId xmlns:p14="http://schemas.microsoft.com/office/powerpoint/2010/main" val="2289411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139899A3-68AB-4E01-BE66-52BB2E376EA9}" type="datetimeFigureOut">
              <a:rPr lang="lv-LV" smtClean="0"/>
              <a:t>03.12.2021</a:t>
            </a:fld>
            <a:endParaRPr lang="lv-LV"/>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04CC6A5B-5553-4774-B32E-F7B475FEA355}" type="slidenum">
              <a:rPr lang="lv-LV" smtClean="0"/>
              <a:t>‹#›</a:t>
            </a:fld>
            <a:endParaRPr lang="lv-LV"/>
          </a:p>
        </p:txBody>
      </p:sp>
    </p:spTree>
    <p:extLst>
      <p:ext uri="{BB962C8B-B14F-4D97-AF65-F5344CB8AC3E}">
        <p14:creationId xmlns:p14="http://schemas.microsoft.com/office/powerpoint/2010/main" val="2361413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tiff"/><Relationship Id="rId18" Type="http://schemas.openxmlformats.org/officeDocument/2006/relationships/image" Target="../media/image17.tiff"/><Relationship Id="rId26" Type="http://schemas.openxmlformats.org/officeDocument/2006/relationships/image" Target="../media/image25.tiff"/><Relationship Id="rId3" Type="http://schemas.openxmlformats.org/officeDocument/2006/relationships/image" Target="../media/image2.tiff"/><Relationship Id="rId21" Type="http://schemas.openxmlformats.org/officeDocument/2006/relationships/image" Target="../media/image20.tiff"/><Relationship Id="rId34" Type="http://schemas.openxmlformats.org/officeDocument/2006/relationships/image" Target="../media/image33.tiff"/><Relationship Id="rId7" Type="http://schemas.openxmlformats.org/officeDocument/2006/relationships/image" Target="../media/image6.tiff"/><Relationship Id="rId12" Type="http://schemas.openxmlformats.org/officeDocument/2006/relationships/image" Target="../media/image11.tiff"/><Relationship Id="rId17" Type="http://schemas.openxmlformats.org/officeDocument/2006/relationships/image" Target="../media/image16.tiff"/><Relationship Id="rId25" Type="http://schemas.openxmlformats.org/officeDocument/2006/relationships/image" Target="../media/image24.tiff"/><Relationship Id="rId33" Type="http://schemas.openxmlformats.org/officeDocument/2006/relationships/image" Target="../media/image32.tiff"/><Relationship Id="rId2" Type="http://schemas.openxmlformats.org/officeDocument/2006/relationships/image" Target="../media/image1.tiff"/><Relationship Id="rId16" Type="http://schemas.openxmlformats.org/officeDocument/2006/relationships/image" Target="../media/image15.tiff"/><Relationship Id="rId20" Type="http://schemas.openxmlformats.org/officeDocument/2006/relationships/image" Target="../media/image19.tiff"/><Relationship Id="rId29"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10.tiff"/><Relationship Id="rId24" Type="http://schemas.openxmlformats.org/officeDocument/2006/relationships/image" Target="../media/image23.tiff"/><Relationship Id="rId32" Type="http://schemas.openxmlformats.org/officeDocument/2006/relationships/image" Target="../media/image31.tiff"/><Relationship Id="rId5" Type="http://schemas.openxmlformats.org/officeDocument/2006/relationships/image" Target="../media/image4.tiff"/><Relationship Id="rId15" Type="http://schemas.openxmlformats.org/officeDocument/2006/relationships/image" Target="../media/image14.tiff"/><Relationship Id="rId23" Type="http://schemas.openxmlformats.org/officeDocument/2006/relationships/image" Target="../media/image22.tiff"/><Relationship Id="rId28" Type="http://schemas.openxmlformats.org/officeDocument/2006/relationships/image" Target="../media/image27.tiff"/><Relationship Id="rId36" Type="http://schemas.openxmlformats.org/officeDocument/2006/relationships/image" Target="../media/image35.tiff"/><Relationship Id="rId10" Type="http://schemas.openxmlformats.org/officeDocument/2006/relationships/image" Target="../media/image9.tiff"/><Relationship Id="rId19" Type="http://schemas.openxmlformats.org/officeDocument/2006/relationships/image" Target="../media/image18.tiff"/><Relationship Id="rId31" Type="http://schemas.openxmlformats.org/officeDocument/2006/relationships/image" Target="../media/image30.tiff"/><Relationship Id="rId4" Type="http://schemas.openxmlformats.org/officeDocument/2006/relationships/image" Target="../media/image3.tiff"/><Relationship Id="rId9" Type="http://schemas.openxmlformats.org/officeDocument/2006/relationships/image" Target="../media/image8.tiff"/><Relationship Id="rId14" Type="http://schemas.openxmlformats.org/officeDocument/2006/relationships/image" Target="../media/image13.tiff"/><Relationship Id="rId22" Type="http://schemas.openxmlformats.org/officeDocument/2006/relationships/image" Target="../media/image21.tiff"/><Relationship Id="rId27" Type="http://schemas.openxmlformats.org/officeDocument/2006/relationships/image" Target="../media/image26.tiff"/><Relationship Id="rId30" Type="http://schemas.openxmlformats.org/officeDocument/2006/relationships/image" Target="../media/image29.tiff"/><Relationship Id="rId35" Type="http://schemas.openxmlformats.org/officeDocument/2006/relationships/image" Target="../media/image34.tiff"/><Relationship Id="rId8" Type="http://schemas.openxmlformats.org/officeDocument/2006/relationships/image" Target="../media/image7.tiff"/></Relationships>
</file>

<file path=ppt/slides/_rels/slide2.xml.rels><?xml version="1.0" encoding="UTF-8" standalone="yes"?>
<Relationships xmlns="http://schemas.openxmlformats.org/package/2006/relationships"><Relationship Id="rId13" Type="http://schemas.openxmlformats.org/officeDocument/2006/relationships/image" Target="../media/image35.tiff"/><Relationship Id="rId18" Type="http://schemas.openxmlformats.org/officeDocument/2006/relationships/image" Target="../media/image17.tiff"/><Relationship Id="rId26" Type="http://schemas.openxmlformats.org/officeDocument/2006/relationships/image" Target="../media/image24.tiff"/><Relationship Id="rId3" Type="http://schemas.openxmlformats.org/officeDocument/2006/relationships/image" Target="../media/image3.tiff"/><Relationship Id="rId21" Type="http://schemas.openxmlformats.org/officeDocument/2006/relationships/image" Target="../media/image20.tiff"/><Relationship Id="rId34" Type="http://schemas.openxmlformats.org/officeDocument/2006/relationships/image" Target="../media/image32.tiff"/><Relationship Id="rId7" Type="http://schemas.openxmlformats.org/officeDocument/2006/relationships/image" Target="../media/image7.tiff"/><Relationship Id="rId12" Type="http://schemas.openxmlformats.org/officeDocument/2006/relationships/image" Target="../media/image12.tiff"/><Relationship Id="rId17" Type="http://schemas.openxmlformats.org/officeDocument/2006/relationships/image" Target="../media/image16.tiff"/><Relationship Id="rId25" Type="http://schemas.openxmlformats.org/officeDocument/2006/relationships/image" Target="../media/image1.tiff"/><Relationship Id="rId33" Type="http://schemas.openxmlformats.org/officeDocument/2006/relationships/image" Target="../media/image31.tiff"/><Relationship Id="rId2" Type="http://schemas.openxmlformats.org/officeDocument/2006/relationships/image" Target="../media/image2.tiff"/><Relationship Id="rId16" Type="http://schemas.openxmlformats.org/officeDocument/2006/relationships/image" Target="../media/image15.tiff"/><Relationship Id="rId20" Type="http://schemas.openxmlformats.org/officeDocument/2006/relationships/image" Target="../media/image19.tiff"/><Relationship Id="rId29"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tiff"/><Relationship Id="rId24" Type="http://schemas.openxmlformats.org/officeDocument/2006/relationships/image" Target="../media/image23.tiff"/><Relationship Id="rId32" Type="http://schemas.openxmlformats.org/officeDocument/2006/relationships/image" Target="../media/image30.tiff"/><Relationship Id="rId5" Type="http://schemas.openxmlformats.org/officeDocument/2006/relationships/image" Target="../media/image5.tiff"/><Relationship Id="rId15" Type="http://schemas.openxmlformats.org/officeDocument/2006/relationships/image" Target="../media/image14.tiff"/><Relationship Id="rId23" Type="http://schemas.openxmlformats.org/officeDocument/2006/relationships/image" Target="../media/image22.tiff"/><Relationship Id="rId28" Type="http://schemas.openxmlformats.org/officeDocument/2006/relationships/image" Target="../media/image26.tiff"/><Relationship Id="rId36" Type="http://schemas.openxmlformats.org/officeDocument/2006/relationships/image" Target="../media/image34.tiff"/><Relationship Id="rId10" Type="http://schemas.openxmlformats.org/officeDocument/2006/relationships/image" Target="../media/image10.tiff"/><Relationship Id="rId19" Type="http://schemas.openxmlformats.org/officeDocument/2006/relationships/image" Target="../media/image18.tiff"/><Relationship Id="rId31" Type="http://schemas.openxmlformats.org/officeDocument/2006/relationships/image" Target="../media/image28.tiff"/><Relationship Id="rId4" Type="http://schemas.openxmlformats.org/officeDocument/2006/relationships/image" Target="../media/image4.tiff"/><Relationship Id="rId9" Type="http://schemas.openxmlformats.org/officeDocument/2006/relationships/image" Target="../media/image9.tiff"/><Relationship Id="rId14" Type="http://schemas.openxmlformats.org/officeDocument/2006/relationships/image" Target="../media/image13.tiff"/><Relationship Id="rId22" Type="http://schemas.openxmlformats.org/officeDocument/2006/relationships/image" Target="../media/image21.tiff"/><Relationship Id="rId27" Type="http://schemas.openxmlformats.org/officeDocument/2006/relationships/image" Target="../media/image25.tiff"/><Relationship Id="rId30" Type="http://schemas.openxmlformats.org/officeDocument/2006/relationships/image" Target="../media/image29.tiff"/><Relationship Id="rId35" Type="http://schemas.openxmlformats.org/officeDocument/2006/relationships/image" Target="../media/image33.tiff"/><Relationship Id="rId8" Type="http://schemas.openxmlformats.org/officeDocument/2006/relationships/image" Target="../media/image8.tiff"/></Relationships>
</file>

<file path=ppt/slides/_rels/slide3.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image" Target="../media/image36.tiff"/><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4.xml.rels><?xml version="1.0" encoding="UTF-8" standalone="yes"?>
<Relationships xmlns="http://schemas.openxmlformats.org/package/2006/relationships"><Relationship Id="rId3" Type="http://schemas.openxmlformats.org/officeDocument/2006/relationships/image" Target="../media/image40.tiff"/><Relationship Id="rId7" Type="http://schemas.openxmlformats.org/officeDocument/2006/relationships/image" Target="../media/image37.tiff"/><Relationship Id="rId2"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41.tiff"/><Relationship Id="rId5" Type="http://schemas.openxmlformats.org/officeDocument/2006/relationships/image" Target="../media/image36.tiff"/><Relationship Id="rId4" Type="http://schemas.openxmlformats.org/officeDocument/2006/relationships/image" Target="../media/image39.tiff"/></Relationships>
</file>

<file path=ppt/slides/_rels/slide5.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1.png"/><Relationship Id="rId26" Type="http://schemas.microsoft.com/office/2007/relationships/hdphoto" Target="../media/hdphoto11.wdp"/><Relationship Id="rId3" Type="http://schemas.microsoft.com/office/2007/relationships/hdphoto" Target="../media/hdphoto1.wdp"/><Relationship Id="rId21" Type="http://schemas.openxmlformats.org/officeDocument/2006/relationships/image" Target="../media/image53.png"/><Relationship Id="rId7" Type="http://schemas.microsoft.com/office/2007/relationships/hdphoto" Target="../media/hdphoto3.wdp"/><Relationship Id="rId12" Type="http://schemas.openxmlformats.org/officeDocument/2006/relationships/image" Target="../media/image47.png"/><Relationship Id="rId17" Type="http://schemas.microsoft.com/office/2007/relationships/hdphoto" Target="../media/hdphoto7.wdp"/><Relationship Id="rId25" Type="http://schemas.openxmlformats.org/officeDocument/2006/relationships/image" Target="../media/image55.png"/><Relationship Id="rId33" Type="http://schemas.openxmlformats.org/officeDocument/2006/relationships/image" Target="../media/image61.tiff"/><Relationship Id="rId2" Type="http://schemas.openxmlformats.org/officeDocument/2006/relationships/image" Target="../media/image42.png"/><Relationship Id="rId16" Type="http://schemas.openxmlformats.org/officeDocument/2006/relationships/image" Target="../media/image50.png"/><Relationship Id="rId20" Type="http://schemas.openxmlformats.org/officeDocument/2006/relationships/image" Target="../media/image52.tiff"/><Relationship Id="rId29" Type="http://schemas.openxmlformats.org/officeDocument/2006/relationships/image" Target="../media/image57.tiff"/><Relationship Id="rId1" Type="http://schemas.openxmlformats.org/officeDocument/2006/relationships/slideLayout" Target="../slideLayouts/slideLayout2.xml"/><Relationship Id="rId6" Type="http://schemas.openxmlformats.org/officeDocument/2006/relationships/image" Target="../media/image44.png"/><Relationship Id="rId11" Type="http://schemas.microsoft.com/office/2007/relationships/hdphoto" Target="../media/hdphoto5.wdp"/><Relationship Id="rId24" Type="http://schemas.microsoft.com/office/2007/relationships/hdphoto" Target="../media/hdphoto10.wdp"/><Relationship Id="rId32" Type="http://schemas.openxmlformats.org/officeDocument/2006/relationships/image" Target="../media/image60.tiff"/><Relationship Id="rId5" Type="http://schemas.microsoft.com/office/2007/relationships/hdphoto" Target="../media/hdphoto2.wdp"/><Relationship Id="rId15" Type="http://schemas.openxmlformats.org/officeDocument/2006/relationships/image" Target="../media/image49.png"/><Relationship Id="rId23" Type="http://schemas.openxmlformats.org/officeDocument/2006/relationships/image" Target="../media/image54.png"/><Relationship Id="rId28" Type="http://schemas.microsoft.com/office/2007/relationships/hdphoto" Target="../media/hdphoto12.wdp"/><Relationship Id="rId10" Type="http://schemas.openxmlformats.org/officeDocument/2006/relationships/image" Target="../media/image46.png"/><Relationship Id="rId19" Type="http://schemas.microsoft.com/office/2007/relationships/hdphoto" Target="../media/hdphoto8.wdp"/><Relationship Id="rId31" Type="http://schemas.openxmlformats.org/officeDocument/2006/relationships/image" Target="../media/image59.tiff"/><Relationship Id="rId4" Type="http://schemas.openxmlformats.org/officeDocument/2006/relationships/image" Target="../media/image43.png"/><Relationship Id="rId9" Type="http://schemas.microsoft.com/office/2007/relationships/hdphoto" Target="../media/hdphoto4.wdp"/><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56.png"/><Relationship Id="rId30" Type="http://schemas.openxmlformats.org/officeDocument/2006/relationships/image" Target="../media/image58.tiff"/><Relationship Id="rId8"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1.png"/><Relationship Id="rId26" Type="http://schemas.openxmlformats.org/officeDocument/2006/relationships/image" Target="../media/image57.tiff"/><Relationship Id="rId3" Type="http://schemas.microsoft.com/office/2007/relationships/hdphoto" Target="../media/hdphoto1.wdp"/><Relationship Id="rId21" Type="http://schemas.openxmlformats.org/officeDocument/2006/relationships/image" Target="../media/image53.png"/><Relationship Id="rId7" Type="http://schemas.microsoft.com/office/2007/relationships/hdphoto" Target="../media/hdphoto3.wdp"/><Relationship Id="rId12" Type="http://schemas.openxmlformats.org/officeDocument/2006/relationships/image" Target="../media/image47.png"/><Relationship Id="rId17" Type="http://schemas.microsoft.com/office/2007/relationships/hdphoto" Target="../media/hdphoto7.wdp"/><Relationship Id="rId25" Type="http://schemas.openxmlformats.org/officeDocument/2006/relationships/image" Target="../media/image60.tiff"/><Relationship Id="rId2" Type="http://schemas.openxmlformats.org/officeDocument/2006/relationships/image" Target="../media/image42.png"/><Relationship Id="rId16" Type="http://schemas.openxmlformats.org/officeDocument/2006/relationships/image" Target="../media/image50.png"/><Relationship Id="rId20" Type="http://schemas.openxmlformats.org/officeDocument/2006/relationships/image" Target="../media/image52.tiff"/><Relationship Id="rId29" Type="http://schemas.openxmlformats.org/officeDocument/2006/relationships/image" Target="../media/image61.tiff"/><Relationship Id="rId1" Type="http://schemas.openxmlformats.org/officeDocument/2006/relationships/slideLayout" Target="../slideLayouts/slideLayout2.xml"/><Relationship Id="rId6" Type="http://schemas.openxmlformats.org/officeDocument/2006/relationships/image" Target="../media/image44.png"/><Relationship Id="rId11" Type="http://schemas.microsoft.com/office/2007/relationships/hdphoto" Target="../media/hdphoto5.wdp"/><Relationship Id="rId24" Type="http://schemas.microsoft.com/office/2007/relationships/hdphoto" Target="../media/hdphoto12.wdp"/><Relationship Id="rId5" Type="http://schemas.microsoft.com/office/2007/relationships/hdphoto" Target="../media/hdphoto2.wdp"/><Relationship Id="rId15" Type="http://schemas.openxmlformats.org/officeDocument/2006/relationships/image" Target="../media/image49.png"/><Relationship Id="rId23" Type="http://schemas.openxmlformats.org/officeDocument/2006/relationships/image" Target="../media/image56.png"/><Relationship Id="rId28" Type="http://schemas.openxmlformats.org/officeDocument/2006/relationships/image" Target="../media/image59.tiff"/><Relationship Id="rId10" Type="http://schemas.openxmlformats.org/officeDocument/2006/relationships/image" Target="../media/image46.png"/><Relationship Id="rId19" Type="http://schemas.microsoft.com/office/2007/relationships/hdphoto" Target="../media/hdphoto8.wdp"/><Relationship Id="rId4" Type="http://schemas.openxmlformats.org/officeDocument/2006/relationships/image" Target="../media/image43.png"/><Relationship Id="rId9" Type="http://schemas.microsoft.com/office/2007/relationships/hdphoto" Target="../media/hdphoto4.wdp"/><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5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Attēls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5737" y="1718257"/>
            <a:ext cx="1370455" cy="1275973"/>
          </a:xfrm>
          <a:prstGeom prst="rect">
            <a:avLst/>
          </a:prstGeom>
        </p:spPr>
      </p:pic>
      <p:sp>
        <p:nvSpPr>
          <p:cNvPr id="23" name="TextBox 22"/>
          <p:cNvSpPr txBox="1"/>
          <p:nvPr/>
        </p:nvSpPr>
        <p:spPr>
          <a:xfrm>
            <a:off x="266700" y="4771569"/>
            <a:ext cx="10380636" cy="584775"/>
          </a:xfrm>
          <a:prstGeom prst="rect">
            <a:avLst/>
          </a:prstGeom>
          <a:noFill/>
        </p:spPr>
        <p:txBody>
          <a:bodyPr wrap="square" rtlCol="0">
            <a:spAutoFit/>
          </a:bodyPr>
          <a:lstStyle/>
          <a:p>
            <a:r>
              <a:rPr lang="lv-LV" sz="1600" b="1" dirty="0"/>
              <a:t>3.1. uzdevums. Esi restaurators – sašķiro arheologu atrastās lauskas un saliec no tām 6 traukus, uzzini, ar ko tie atšķiras viens no otra!</a:t>
            </a:r>
          </a:p>
        </p:txBody>
      </p:sp>
      <p:sp>
        <p:nvSpPr>
          <p:cNvPr id="9" name="TextBox 8"/>
          <p:cNvSpPr txBox="1"/>
          <p:nvPr/>
        </p:nvSpPr>
        <p:spPr>
          <a:xfrm>
            <a:off x="201479" y="6072456"/>
            <a:ext cx="10445857" cy="1015663"/>
          </a:xfrm>
          <a:prstGeom prst="rect">
            <a:avLst/>
          </a:prstGeom>
          <a:noFill/>
        </p:spPr>
        <p:txBody>
          <a:bodyPr wrap="square" rtlCol="0">
            <a:spAutoFit/>
          </a:bodyPr>
          <a:lstStyle/>
          <a:p>
            <a:r>
              <a:rPr lang="lv-LV" sz="1200" b="1" dirty="0">
                <a:solidFill>
                  <a:srgbClr val="FF0000"/>
                </a:solidFill>
              </a:rPr>
              <a:t>Risinājums: </a:t>
            </a:r>
          </a:p>
          <a:p>
            <a:r>
              <a:rPr lang="lv-LV" sz="1200" dirty="0">
                <a:solidFill>
                  <a:srgbClr val="FF0000"/>
                </a:solidFill>
              </a:rPr>
              <a:t>Lubānas tipa keramika ir visgreznākā, rotāta ar dažādiem iespiedumiem. Pārējie trauki atšķiras pēc virsmas apstrādes veida – tie ir ar gludu, švīkātu, apmestu, spodrinātu, vai ar tekstilo faktūru klātu virsmu.</a:t>
            </a:r>
          </a:p>
          <a:p>
            <a:endParaRPr lang="lv-LV" sz="1200" b="1" dirty="0">
              <a:solidFill>
                <a:srgbClr val="FF0000"/>
              </a:solidFill>
            </a:endParaRPr>
          </a:p>
          <a:p>
            <a:r>
              <a:rPr lang="lv-LV" sz="1200" i="1" dirty="0">
                <a:solidFill>
                  <a:srgbClr val="FF0000"/>
                </a:solidFill>
              </a:rPr>
              <a:t>(uzdevums iepazīstina ar bronzas laikmeta keramikas veidu pieņemtajiem nosaukumiem, kā arī liek ieskatīties detaļās, kas šos veidus atšķir vienu no otra)</a:t>
            </a:r>
          </a:p>
        </p:txBody>
      </p:sp>
      <p:pic>
        <p:nvPicPr>
          <p:cNvPr id="42" name="Attēls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1079" y="2410443"/>
            <a:ext cx="1049008" cy="1286864"/>
          </a:xfrm>
          <a:prstGeom prst="rect">
            <a:avLst/>
          </a:prstGeom>
        </p:spPr>
      </p:pic>
      <p:pic>
        <p:nvPicPr>
          <p:cNvPr id="49" name="Attēls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3188" y="2178572"/>
            <a:ext cx="1246662" cy="775522"/>
          </a:xfrm>
          <a:prstGeom prst="rect">
            <a:avLst/>
          </a:prstGeom>
        </p:spPr>
      </p:pic>
      <p:pic>
        <p:nvPicPr>
          <p:cNvPr id="50" name="Attēls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2378" y="3413882"/>
            <a:ext cx="1247091" cy="706618"/>
          </a:xfrm>
          <a:prstGeom prst="rect">
            <a:avLst/>
          </a:prstGeom>
        </p:spPr>
      </p:pic>
      <p:pic>
        <p:nvPicPr>
          <p:cNvPr id="57" name="Attēls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7018" y="2356244"/>
            <a:ext cx="1181060" cy="916252"/>
          </a:xfrm>
          <a:prstGeom prst="rect">
            <a:avLst/>
          </a:prstGeom>
        </p:spPr>
      </p:pic>
      <p:pic>
        <p:nvPicPr>
          <p:cNvPr id="63" name="Attēls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3683" y="3624369"/>
            <a:ext cx="1086896" cy="783459"/>
          </a:xfrm>
          <a:prstGeom prst="rect">
            <a:avLst/>
          </a:prstGeom>
        </p:spPr>
      </p:pic>
      <p:pic>
        <p:nvPicPr>
          <p:cNvPr id="64" name="Attēls 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8989" y="2013869"/>
            <a:ext cx="752301" cy="1002052"/>
          </a:xfrm>
          <a:prstGeom prst="rect">
            <a:avLst/>
          </a:prstGeom>
        </p:spPr>
      </p:pic>
      <p:pic>
        <p:nvPicPr>
          <p:cNvPr id="70" name="Attēls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1340" y="3882286"/>
            <a:ext cx="871319" cy="768811"/>
          </a:xfrm>
          <a:prstGeom prst="rect">
            <a:avLst/>
          </a:prstGeom>
        </p:spPr>
      </p:pic>
      <p:pic>
        <p:nvPicPr>
          <p:cNvPr id="76" name="Attēls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13503" y="1442163"/>
            <a:ext cx="700557" cy="1363972"/>
          </a:xfrm>
          <a:prstGeom prst="rect">
            <a:avLst/>
          </a:prstGeom>
        </p:spPr>
      </p:pic>
      <p:pic>
        <p:nvPicPr>
          <p:cNvPr id="77" name="Attēls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4883" y="2960156"/>
            <a:ext cx="774337" cy="1543539"/>
          </a:xfrm>
          <a:prstGeom prst="rect">
            <a:avLst/>
          </a:prstGeom>
        </p:spPr>
      </p:pic>
      <p:pic>
        <p:nvPicPr>
          <p:cNvPr id="78" name="Attēls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9772" y="3731678"/>
            <a:ext cx="838525" cy="793712"/>
          </a:xfrm>
          <a:prstGeom prst="rect">
            <a:avLst/>
          </a:prstGeom>
        </p:spPr>
      </p:pic>
      <p:pic>
        <p:nvPicPr>
          <p:cNvPr id="79" name="Attēls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85814" y="3398765"/>
            <a:ext cx="661734" cy="777233"/>
          </a:xfrm>
          <a:prstGeom prst="rect">
            <a:avLst/>
          </a:prstGeom>
        </p:spPr>
      </p:pic>
      <p:pic>
        <p:nvPicPr>
          <p:cNvPr id="81" name="Attēls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93359" y="2257593"/>
            <a:ext cx="1382114" cy="828423"/>
          </a:xfrm>
          <a:prstGeom prst="rect">
            <a:avLst/>
          </a:prstGeom>
        </p:spPr>
      </p:pic>
      <p:pic>
        <p:nvPicPr>
          <p:cNvPr id="82" name="Attēls 8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65896" y="3932722"/>
            <a:ext cx="854726" cy="761637"/>
          </a:xfrm>
          <a:prstGeom prst="rect">
            <a:avLst/>
          </a:prstGeom>
        </p:spPr>
      </p:pic>
      <p:pic>
        <p:nvPicPr>
          <p:cNvPr id="83" name="Attēls 8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43527" y="2084877"/>
            <a:ext cx="1023202" cy="777937"/>
          </a:xfrm>
          <a:prstGeom prst="rect">
            <a:avLst/>
          </a:prstGeom>
        </p:spPr>
      </p:pic>
      <p:pic>
        <p:nvPicPr>
          <p:cNvPr id="84" name="Attēls 8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14065" y="2847985"/>
            <a:ext cx="879976" cy="1108770"/>
          </a:xfrm>
          <a:prstGeom prst="rect">
            <a:avLst/>
          </a:prstGeom>
        </p:spPr>
      </p:pic>
      <p:pic>
        <p:nvPicPr>
          <p:cNvPr id="85" name="Attēls 8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21969" y="2305947"/>
            <a:ext cx="855305" cy="1268676"/>
          </a:xfrm>
          <a:prstGeom prst="rect">
            <a:avLst/>
          </a:prstGeom>
        </p:spPr>
      </p:pic>
      <p:pic>
        <p:nvPicPr>
          <p:cNvPr id="86" name="Attēls 8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18118" y="3200801"/>
            <a:ext cx="864500" cy="1254920"/>
          </a:xfrm>
          <a:prstGeom prst="rect">
            <a:avLst/>
          </a:prstGeom>
        </p:spPr>
      </p:pic>
      <p:pic>
        <p:nvPicPr>
          <p:cNvPr id="87" name="Attēls 8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00696" y="3698565"/>
            <a:ext cx="672684" cy="872998"/>
          </a:xfrm>
          <a:prstGeom prst="rect">
            <a:avLst/>
          </a:prstGeom>
        </p:spPr>
      </p:pic>
      <p:pic>
        <p:nvPicPr>
          <p:cNvPr id="88" name="Attēls 8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04948" y="2296549"/>
            <a:ext cx="1496144" cy="497461"/>
          </a:xfrm>
          <a:prstGeom prst="rect">
            <a:avLst/>
          </a:prstGeom>
        </p:spPr>
      </p:pic>
      <p:pic>
        <p:nvPicPr>
          <p:cNvPr id="89" name="Attēls 8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299725" y="1802315"/>
            <a:ext cx="1291021" cy="1266520"/>
          </a:xfrm>
          <a:prstGeom prst="rect">
            <a:avLst/>
          </a:prstGeom>
        </p:spPr>
      </p:pic>
      <p:pic>
        <p:nvPicPr>
          <p:cNvPr id="90" name="Attēls 8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564004" y="2589057"/>
            <a:ext cx="1115565" cy="1277078"/>
          </a:xfrm>
          <a:prstGeom prst="rect">
            <a:avLst/>
          </a:prstGeom>
        </p:spPr>
      </p:pic>
      <p:pic>
        <p:nvPicPr>
          <p:cNvPr id="91" name="Attēls 9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77638" y="1853638"/>
            <a:ext cx="1731567" cy="290639"/>
          </a:xfrm>
          <a:prstGeom prst="rect">
            <a:avLst/>
          </a:prstGeom>
        </p:spPr>
      </p:pic>
      <p:pic>
        <p:nvPicPr>
          <p:cNvPr id="93" name="Attēls 9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753080" y="3416923"/>
            <a:ext cx="749485" cy="961480"/>
          </a:xfrm>
          <a:prstGeom prst="rect">
            <a:avLst/>
          </a:prstGeom>
        </p:spPr>
      </p:pic>
      <p:pic>
        <p:nvPicPr>
          <p:cNvPr id="94" name="Attēls 9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361772" y="1641169"/>
            <a:ext cx="983522" cy="624143"/>
          </a:xfrm>
          <a:prstGeom prst="rect">
            <a:avLst/>
          </a:prstGeom>
        </p:spPr>
      </p:pic>
      <p:pic>
        <p:nvPicPr>
          <p:cNvPr id="95" name="Attēls 9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982496" y="1471270"/>
            <a:ext cx="703481" cy="1380511"/>
          </a:xfrm>
          <a:prstGeom prst="rect">
            <a:avLst/>
          </a:prstGeom>
        </p:spPr>
      </p:pic>
      <p:pic>
        <p:nvPicPr>
          <p:cNvPr id="96" name="Attēls 9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49364" y="3110091"/>
            <a:ext cx="1480053" cy="722279"/>
          </a:xfrm>
          <a:prstGeom prst="rect">
            <a:avLst/>
          </a:prstGeom>
        </p:spPr>
      </p:pic>
      <p:pic>
        <p:nvPicPr>
          <p:cNvPr id="97" name="Attēls 9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641341" y="3160186"/>
            <a:ext cx="1540362" cy="488347"/>
          </a:xfrm>
          <a:prstGeom prst="rect">
            <a:avLst/>
          </a:prstGeom>
        </p:spPr>
      </p:pic>
      <p:pic>
        <p:nvPicPr>
          <p:cNvPr id="98" name="Attēls 9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879484" y="3315429"/>
            <a:ext cx="1045175" cy="723774"/>
          </a:xfrm>
          <a:prstGeom prst="rect">
            <a:avLst/>
          </a:prstGeom>
        </p:spPr>
      </p:pic>
      <p:pic>
        <p:nvPicPr>
          <p:cNvPr id="99" name="Attēls 9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99466" y="2065339"/>
            <a:ext cx="343121" cy="272924"/>
          </a:xfrm>
          <a:prstGeom prst="rect">
            <a:avLst/>
          </a:prstGeom>
        </p:spPr>
      </p:pic>
      <p:pic>
        <p:nvPicPr>
          <p:cNvPr id="100" name="Attēls 9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055647" y="3697307"/>
            <a:ext cx="797794" cy="486676"/>
          </a:xfrm>
          <a:prstGeom prst="rect">
            <a:avLst/>
          </a:prstGeom>
        </p:spPr>
      </p:pic>
      <p:pic>
        <p:nvPicPr>
          <p:cNvPr id="101" name="Attēls 100"/>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659536" y="2767963"/>
            <a:ext cx="798671" cy="571194"/>
          </a:xfrm>
          <a:prstGeom prst="rect">
            <a:avLst/>
          </a:prstGeom>
        </p:spPr>
      </p:pic>
      <p:pic>
        <p:nvPicPr>
          <p:cNvPr id="102" name="Attēls 10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78202" y="3141927"/>
            <a:ext cx="781564" cy="577387"/>
          </a:xfrm>
          <a:prstGeom prst="rect">
            <a:avLst/>
          </a:prstGeom>
        </p:spPr>
      </p:pic>
      <p:pic>
        <p:nvPicPr>
          <p:cNvPr id="103" name="Attēls 10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941725" y="2742248"/>
            <a:ext cx="897827" cy="429517"/>
          </a:xfrm>
          <a:prstGeom prst="rect">
            <a:avLst/>
          </a:prstGeom>
        </p:spPr>
      </p:pic>
      <p:pic>
        <p:nvPicPr>
          <p:cNvPr id="80" name="Attēls 7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491542" y="1953240"/>
            <a:ext cx="557101" cy="652505"/>
          </a:xfrm>
          <a:prstGeom prst="rect">
            <a:avLst/>
          </a:prstGeom>
        </p:spPr>
      </p:pic>
    </p:spTree>
    <p:extLst>
      <p:ext uri="{BB962C8B-B14F-4D97-AF65-F5344CB8AC3E}">
        <p14:creationId xmlns:p14="http://schemas.microsoft.com/office/powerpoint/2010/main" val="321322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5236" y="1597312"/>
            <a:ext cx="1049008" cy="1286864"/>
          </a:xfrm>
          <a:prstGeom prst="rect">
            <a:avLst/>
          </a:prstGeom>
        </p:spPr>
      </p:pic>
      <p:pic>
        <p:nvPicPr>
          <p:cNvPr id="3" name="Attēls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3078" y="736754"/>
            <a:ext cx="1246662" cy="775522"/>
          </a:xfrm>
          <a:prstGeom prst="rect">
            <a:avLst/>
          </a:prstGeom>
        </p:spPr>
      </p:pic>
      <p:pic>
        <p:nvPicPr>
          <p:cNvPr id="4" name="Attēls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6920" y="1540578"/>
            <a:ext cx="1247091" cy="706618"/>
          </a:xfrm>
          <a:prstGeom prst="rect">
            <a:avLst/>
          </a:prstGeom>
        </p:spPr>
      </p:pic>
      <p:pic>
        <p:nvPicPr>
          <p:cNvPr id="5" name="Attēls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3003" y="1975798"/>
            <a:ext cx="1181060" cy="916252"/>
          </a:xfrm>
          <a:prstGeom prst="rect">
            <a:avLst/>
          </a:prstGeom>
        </p:spPr>
      </p:pic>
      <p:pic>
        <p:nvPicPr>
          <p:cNvPr id="6" name="Attēls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8544" y="785145"/>
            <a:ext cx="1086896" cy="783459"/>
          </a:xfrm>
          <a:prstGeom prst="rect">
            <a:avLst/>
          </a:prstGeom>
        </p:spPr>
      </p:pic>
      <p:pic>
        <p:nvPicPr>
          <p:cNvPr id="7" name="Attēls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8567" y="1597312"/>
            <a:ext cx="752301" cy="1002052"/>
          </a:xfrm>
          <a:prstGeom prst="rect">
            <a:avLst/>
          </a:prstGeom>
        </p:spPr>
      </p:pic>
      <p:pic>
        <p:nvPicPr>
          <p:cNvPr id="11" name="Attēls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73699" y="2895383"/>
            <a:ext cx="871319" cy="768811"/>
          </a:xfrm>
          <a:prstGeom prst="rect">
            <a:avLst/>
          </a:prstGeom>
        </p:spPr>
      </p:pic>
      <p:pic>
        <p:nvPicPr>
          <p:cNvPr id="13" name="Attēls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05216" y="2935662"/>
            <a:ext cx="700557" cy="1363972"/>
          </a:xfrm>
          <a:prstGeom prst="rect">
            <a:avLst/>
          </a:prstGeom>
        </p:spPr>
      </p:pic>
      <p:pic>
        <p:nvPicPr>
          <p:cNvPr id="14" name="Attēls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21490" y="2975276"/>
            <a:ext cx="774337" cy="1543539"/>
          </a:xfrm>
          <a:prstGeom prst="rect">
            <a:avLst/>
          </a:prstGeom>
        </p:spPr>
      </p:pic>
      <p:pic>
        <p:nvPicPr>
          <p:cNvPr id="15" name="Attēls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4019" y="3711212"/>
            <a:ext cx="838525" cy="793712"/>
          </a:xfrm>
          <a:prstGeom prst="rect">
            <a:avLst/>
          </a:prstGeom>
        </p:spPr>
      </p:pic>
      <p:pic>
        <p:nvPicPr>
          <p:cNvPr id="16" name="Attēls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1365" y="3735122"/>
            <a:ext cx="661734" cy="777233"/>
          </a:xfrm>
          <a:prstGeom prst="rect">
            <a:avLst/>
          </a:prstGeom>
        </p:spPr>
      </p:pic>
      <p:pic>
        <p:nvPicPr>
          <p:cNvPr id="8" name="Attēls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5935" y="2965143"/>
            <a:ext cx="557101" cy="652505"/>
          </a:xfrm>
          <a:prstGeom prst="rect">
            <a:avLst/>
          </a:prstGeom>
        </p:spPr>
      </p:pic>
      <p:pic>
        <p:nvPicPr>
          <p:cNvPr id="19" name="Attēls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52903" y="3320911"/>
            <a:ext cx="1382114" cy="828423"/>
          </a:xfrm>
          <a:prstGeom prst="rect">
            <a:avLst/>
          </a:prstGeom>
        </p:spPr>
      </p:pic>
      <p:pic>
        <p:nvPicPr>
          <p:cNvPr id="20" name="Attēls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84754" y="2170495"/>
            <a:ext cx="854726" cy="761637"/>
          </a:xfrm>
          <a:prstGeom prst="rect">
            <a:avLst/>
          </a:prstGeom>
        </p:spPr>
      </p:pic>
      <p:pic>
        <p:nvPicPr>
          <p:cNvPr id="21" name="Attēls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24622" y="2170494"/>
            <a:ext cx="1023202" cy="777937"/>
          </a:xfrm>
          <a:prstGeom prst="rect">
            <a:avLst/>
          </a:prstGeom>
        </p:spPr>
      </p:pic>
      <p:pic>
        <p:nvPicPr>
          <p:cNvPr id="22" name="Attēls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98602" y="2828060"/>
            <a:ext cx="879976" cy="1108770"/>
          </a:xfrm>
          <a:prstGeom prst="rect">
            <a:avLst/>
          </a:prstGeom>
        </p:spPr>
      </p:pic>
      <p:pic>
        <p:nvPicPr>
          <p:cNvPr id="24" name="Attēls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24277" y="2378405"/>
            <a:ext cx="855305" cy="1268676"/>
          </a:xfrm>
          <a:prstGeom prst="rect">
            <a:avLst/>
          </a:prstGeom>
        </p:spPr>
      </p:pic>
      <p:pic>
        <p:nvPicPr>
          <p:cNvPr id="25" name="Attēls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33596" y="2622568"/>
            <a:ext cx="864500" cy="1254920"/>
          </a:xfrm>
          <a:prstGeom prst="rect">
            <a:avLst/>
          </a:prstGeom>
        </p:spPr>
      </p:pic>
      <p:pic>
        <p:nvPicPr>
          <p:cNvPr id="27" name="Attēls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22054" y="1029828"/>
            <a:ext cx="672684" cy="872998"/>
          </a:xfrm>
          <a:prstGeom prst="rect">
            <a:avLst/>
          </a:prstGeom>
        </p:spPr>
      </p:pic>
      <p:pic>
        <p:nvPicPr>
          <p:cNvPr id="28" name="Attēls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6615" y="623367"/>
            <a:ext cx="1496144" cy="497461"/>
          </a:xfrm>
          <a:prstGeom prst="rect">
            <a:avLst/>
          </a:prstGeom>
        </p:spPr>
      </p:pic>
      <p:pic>
        <p:nvPicPr>
          <p:cNvPr id="30" name="Attēls 2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6614" y="1261679"/>
            <a:ext cx="1291021" cy="1266520"/>
          </a:xfrm>
          <a:prstGeom prst="rect">
            <a:avLst/>
          </a:prstGeom>
        </p:spPr>
      </p:pic>
      <p:pic>
        <p:nvPicPr>
          <p:cNvPr id="29" name="Attēls 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76615" y="937244"/>
            <a:ext cx="1115565" cy="1277078"/>
          </a:xfrm>
          <a:prstGeom prst="rect">
            <a:avLst/>
          </a:prstGeom>
        </p:spPr>
      </p:pic>
      <p:pic>
        <p:nvPicPr>
          <p:cNvPr id="31" name="Attēls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56488" y="2425347"/>
            <a:ext cx="1731567" cy="290639"/>
          </a:xfrm>
          <a:prstGeom prst="rect">
            <a:avLst/>
          </a:prstGeom>
        </p:spPr>
      </p:pic>
      <p:pic>
        <p:nvPicPr>
          <p:cNvPr id="32" name="Attēls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770642" y="1284209"/>
            <a:ext cx="1370455" cy="1275973"/>
          </a:xfrm>
          <a:prstGeom prst="rect">
            <a:avLst/>
          </a:prstGeom>
        </p:spPr>
      </p:pic>
      <p:pic>
        <p:nvPicPr>
          <p:cNvPr id="33" name="Attēls 3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422189" y="623758"/>
            <a:ext cx="749485" cy="961480"/>
          </a:xfrm>
          <a:prstGeom prst="rect">
            <a:avLst/>
          </a:prstGeom>
        </p:spPr>
      </p:pic>
      <p:pic>
        <p:nvPicPr>
          <p:cNvPr id="82" name="Attēls 8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631438" y="1036710"/>
            <a:ext cx="983522" cy="624143"/>
          </a:xfrm>
          <a:prstGeom prst="rect">
            <a:avLst/>
          </a:prstGeom>
        </p:spPr>
      </p:pic>
      <p:pic>
        <p:nvPicPr>
          <p:cNvPr id="83" name="Attēls 8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495578" y="1071828"/>
            <a:ext cx="703481" cy="1380511"/>
          </a:xfrm>
          <a:prstGeom prst="rect">
            <a:avLst/>
          </a:prstGeom>
        </p:spPr>
      </p:pic>
      <p:pic>
        <p:nvPicPr>
          <p:cNvPr id="84" name="Attēls 8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661435" y="1920596"/>
            <a:ext cx="1480053" cy="722279"/>
          </a:xfrm>
          <a:prstGeom prst="rect">
            <a:avLst/>
          </a:prstGeom>
        </p:spPr>
      </p:pic>
      <p:pic>
        <p:nvPicPr>
          <p:cNvPr id="85" name="Attēls 8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675641" y="1431291"/>
            <a:ext cx="1045175" cy="723774"/>
          </a:xfrm>
          <a:prstGeom prst="rect">
            <a:avLst/>
          </a:prstGeom>
        </p:spPr>
      </p:pic>
      <p:pic>
        <p:nvPicPr>
          <p:cNvPr id="86" name="Attēls 8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657742" y="883582"/>
            <a:ext cx="1540362" cy="488347"/>
          </a:xfrm>
          <a:prstGeom prst="rect">
            <a:avLst/>
          </a:prstGeom>
        </p:spPr>
      </p:pic>
      <p:pic>
        <p:nvPicPr>
          <p:cNvPr id="88" name="Attēls 8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475414" y="3171218"/>
            <a:ext cx="343121" cy="272924"/>
          </a:xfrm>
          <a:prstGeom prst="rect">
            <a:avLst/>
          </a:prstGeom>
        </p:spPr>
      </p:pic>
      <p:pic>
        <p:nvPicPr>
          <p:cNvPr id="89" name="Attēls 8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383915" y="3700398"/>
            <a:ext cx="797794" cy="486676"/>
          </a:xfrm>
          <a:prstGeom prst="rect">
            <a:avLst/>
          </a:prstGeom>
        </p:spPr>
      </p:pic>
      <p:pic>
        <p:nvPicPr>
          <p:cNvPr id="90" name="Attēls 8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701414" y="3586572"/>
            <a:ext cx="798671" cy="571194"/>
          </a:xfrm>
          <a:prstGeom prst="rect">
            <a:avLst/>
          </a:prstGeom>
        </p:spPr>
      </p:pic>
      <p:pic>
        <p:nvPicPr>
          <p:cNvPr id="91" name="Attēls 9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719677" y="3171218"/>
            <a:ext cx="781564" cy="577387"/>
          </a:xfrm>
          <a:prstGeom prst="rect">
            <a:avLst/>
          </a:prstGeom>
        </p:spPr>
      </p:pic>
      <p:pic>
        <p:nvPicPr>
          <p:cNvPr id="92" name="Attēls 9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380289" y="3309320"/>
            <a:ext cx="897827" cy="429517"/>
          </a:xfrm>
          <a:prstGeom prst="rect">
            <a:avLst/>
          </a:prstGeom>
        </p:spPr>
      </p:pic>
      <p:sp>
        <p:nvSpPr>
          <p:cNvPr id="93" name="TextBox 92"/>
          <p:cNvSpPr txBox="1"/>
          <p:nvPr/>
        </p:nvSpPr>
        <p:spPr>
          <a:xfrm>
            <a:off x="266700" y="4771569"/>
            <a:ext cx="10380636" cy="584775"/>
          </a:xfrm>
          <a:prstGeom prst="rect">
            <a:avLst/>
          </a:prstGeom>
          <a:noFill/>
        </p:spPr>
        <p:txBody>
          <a:bodyPr wrap="square" rtlCol="0">
            <a:spAutoFit/>
          </a:bodyPr>
          <a:lstStyle/>
          <a:p>
            <a:r>
              <a:rPr lang="lv-LV" sz="1600" b="1" dirty="0"/>
              <a:t>3.1. uzdevums. Esi restaurators – sašķiro arheologu atrastās lauskas un saliec no tām 6 traukus, uzzini, ar ko tie atšķiras viens no otra!</a:t>
            </a:r>
          </a:p>
        </p:txBody>
      </p:sp>
      <p:sp>
        <p:nvSpPr>
          <p:cNvPr id="94" name="TextBox 93"/>
          <p:cNvSpPr txBox="1"/>
          <p:nvPr/>
        </p:nvSpPr>
        <p:spPr>
          <a:xfrm>
            <a:off x="255639" y="5419072"/>
            <a:ext cx="10209162" cy="461665"/>
          </a:xfrm>
          <a:prstGeom prst="rect">
            <a:avLst/>
          </a:prstGeom>
          <a:noFill/>
        </p:spPr>
        <p:txBody>
          <a:bodyPr wrap="square" rtlCol="0">
            <a:spAutoFit/>
          </a:bodyPr>
          <a:lstStyle/>
          <a:p>
            <a:r>
              <a:rPr lang="lv-LV" sz="1200" b="1" dirty="0">
                <a:solidFill>
                  <a:srgbClr val="FF0000"/>
                </a:solidFill>
              </a:rPr>
              <a:t>Risinājums: </a:t>
            </a:r>
          </a:p>
          <a:p>
            <a:r>
              <a:rPr lang="lv-LV" sz="1200" dirty="0">
                <a:solidFill>
                  <a:srgbClr val="FF0000"/>
                </a:solidFill>
              </a:rPr>
              <a:t>Trauki atšķiras pēc ārējā izskata – tie ir rotāti ar iespiedumu rindām, kā arī ar gludu, švīkātu, apmestu, spodrinātu, vai ar tekstilo faktūru klātu virsmu.</a:t>
            </a:r>
          </a:p>
        </p:txBody>
      </p:sp>
    </p:spTree>
    <p:extLst>
      <p:ext uri="{BB962C8B-B14F-4D97-AF65-F5344CB8AC3E}">
        <p14:creationId xmlns:p14="http://schemas.microsoft.com/office/powerpoint/2010/main" val="271343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31299" y="5768032"/>
            <a:ext cx="10354043" cy="800219"/>
          </a:xfrm>
          <a:prstGeom prst="rect">
            <a:avLst/>
          </a:prstGeom>
          <a:noFill/>
        </p:spPr>
        <p:txBody>
          <a:bodyPr wrap="square" rtlCol="0">
            <a:spAutoFit/>
          </a:bodyPr>
          <a:lstStyle/>
          <a:p>
            <a:r>
              <a:rPr lang="lv-LV" sz="1600" b="1" dirty="0"/>
              <a:t>3.2. uzdevums. Pēc virsmas apdares un rotājuma sašķiro traukus pa keramikas tipiem, noskaidro, kā katrs trauku veids ieguvis nosaukumu!</a:t>
            </a:r>
          </a:p>
          <a:p>
            <a:r>
              <a:rPr lang="lv-LV" sz="1400" b="1" dirty="0"/>
              <a:t>Papildjautājums</a:t>
            </a:r>
            <a:r>
              <a:rPr lang="lv-LV" sz="1400" dirty="0"/>
              <a:t>: vai vari pateikt, kurā laikmetā katrs keramikas veids lietots?</a:t>
            </a:r>
            <a:endParaRPr lang="lv-LV" sz="1400" b="1" dirty="0"/>
          </a:p>
        </p:txBody>
      </p:sp>
      <p:grpSp>
        <p:nvGrpSpPr>
          <p:cNvPr id="3" name="Grupa 2"/>
          <p:cNvGrpSpPr/>
          <p:nvPr/>
        </p:nvGrpSpPr>
        <p:grpSpPr>
          <a:xfrm>
            <a:off x="1930" y="0"/>
            <a:ext cx="8668256" cy="5768032"/>
            <a:chOff x="1777" y="0"/>
            <a:chExt cx="10819199" cy="7199313"/>
          </a:xfrm>
        </p:grpSpPr>
        <p:sp>
          <p:nvSpPr>
            <p:cNvPr id="4" name="Taisnstūris 3"/>
            <p:cNvSpPr/>
            <p:nvPr/>
          </p:nvSpPr>
          <p:spPr>
            <a:xfrm>
              <a:off x="1777" y="0"/>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4" name="Taisnstūris 13"/>
            <p:cNvSpPr/>
            <p:nvPr/>
          </p:nvSpPr>
          <p:spPr>
            <a:xfrm>
              <a:off x="1777" y="3702379"/>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5" name="Taisnstūris 14"/>
            <p:cNvSpPr/>
            <p:nvPr/>
          </p:nvSpPr>
          <p:spPr>
            <a:xfrm>
              <a:off x="7385678" y="0"/>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6" name="Taisnstūris 15"/>
            <p:cNvSpPr/>
            <p:nvPr/>
          </p:nvSpPr>
          <p:spPr>
            <a:xfrm>
              <a:off x="3693727" y="0"/>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7" name="Taisnstūris 16"/>
            <p:cNvSpPr/>
            <p:nvPr/>
          </p:nvSpPr>
          <p:spPr>
            <a:xfrm>
              <a:off x="3683121" y="3702379"/>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24" name="Taisnstūris 23"/>
            <p:cNvSpPr/>
            <p:nvPr/>
          </p:nvSpPr>
          <p:spPr>
            <a:xfrm>
              <a:off x="7364465" y="3702379"/>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grpSp>
      <p:sp>
        <p:nvSpPr>
          <p:cNvPr id="2" name="TextBox 1"/>
          <p:cNvSpPr txBox="1"/>
          <p:nvPr/>
        </p:nvSpPr>
        <p:spPr>
          <a:xfrm>
            <a:off x="10427" y="2400522"/>
            <a:ext cx="2754264" cy="367760"/>
          </a:xfrm>
          <a:prstGeom prst="rect">
            <a:avLst/>
          </a:prstGeom>
          <a:noFill/>
        </p:spPr>
        <p:txBody>
          <a:bodyPr wrap="square" rtlCol="0">
            <a:spAutoFit/>
          </a:bodyPr>
          <a:lstStyle/>
          <a:p>
            <a:pPr algn="ctr"/>
            <a:r>
              <a:rPr lang="lv-LV" sz="1600" dirty="0"/>
              <a:t>LUBĀNAS TIPA KERAMIKA</a:t>
            </a:r>
          </a:p>
        </p:txBody>
      </p:sp>
      <p:sp>
        <p:nvSpPr>
          <p:cNvPr id="11" name="TextBox 10"/>
          <p:cNvSpPr txBox="1"/>
          <p:nvPr/>
        </p:nvSpPr>
        <p:spPr>
          <a:xfrm>
            <a:off x="5917852" y="5387970"/>
            <a:ext cx="2735338" cy="367760"/>
          </a:xfrm>
          <a:prstGeom prst="rect">
            <a:avLst/>
          </a:prstGeom>
          <a:noFill/>
        </p:spPr>
        <p:txBody>
          <a:bodyPr wrap="square" rtlCol="0">
            <a:spAutoFit/>
          </a:bodyPr>
          <a:lstStyle/>
          <a:p>
            <a:pPr algn="ctr"/>
            <a:r>
              <a:rPr lang="lv-LV" sz="1600" dirty="0"/>
              <a:t>APMESTĀ KERAMIKA</a:t>
            </a:r>
          </a:p>
        </p:txBody>
      </p:sp>
      <p:sp>
        <p:nvSpPr>
          <p:cNvPr id="12" name="TextBox 11"/>
          <p:cNvSpPr txBox="1"/>
          <p:nvPr/>
        </p:nvSpPr>
        <p:spPr>
          <a:xfrm>
            <a:off x="-1" y="5400272"/>
            <a:ext cx="2743836" cy="367760"/>
          </a:xfrm>
          <a:prstGeom prst="rect">
            <a:avLst/>
          </a:prstGeom>
          <a:noFill/>
        </p:spPr>
        <p:txBody>
          <a:bodyPr wrap="square" rtlCol="0">
            <a:spAutoFit/>
          </a:bodyPr>
          <a:lstStyle/>
          <a:p>
            <a:pPr algn="ctr"/>
            <a:r>
              <a:rPr lang="lv-LV" sz="1600" dirty="0"/>
              <a:t>SPODRINĀTĀ KERAMIKA</a:t>
            </a:r>
          </a:p>
        </p:txBody>
      </p:sp>
      <p:sp>
        <p:nvSpPr>
          <p:cNvPr id="13" name="TextBox 12"/>
          <p:cNvSpPr txBox="1"/>
          <p:nvPr/>
        </p:nvSpPr>
        <p:spPr>
          <a:xfrm>
            <a:off x="2959890" y="2400522"/>
            <a:ext cx="2743836" cy="378327"/>
          </a:xfrm>
          <a:prstGeom prst="rect">
            <a:avLst/>
          </a:prstGeom>
          <a:noFill/>
        </p:spPr>
        <p:txBody>
          <a:bodyPr wrap="square" rtlCol="0">
            <a:spAutoFit/>
          </a:bodyPr>
          <a:lstStyle/>
          <a:p>
            <a:pPr algn="ctr"/>
            <a:r>
              <a:rPr lang="lv-LV" sz="1600" dirty="0"/>
              <a:t>ŠVĪKĀTĀ KERAMIKA</a:t>
            </a:r>
          </a:p>
        </p:txBody>
      </p:sp>
      <p:sp>
        <p:nvSpPr>
          <p:cNvPr id="18" name="TextBox 17"/>
          <p:cNvSpPr txBox="1"/>
          <p:nvPr/>
        </p:nvSpPr>
        <p:spPr>
          <a:xfrm>
            <a:off x="2959891" y="5387970"/>
            <a:ext cx="2743835" cy="367760"/>
          </a:xfrm>
          <a:prstGeom prst="rect">
            <a:avLst/>
          </a:prstGeom>
          <a:noFill/>
        </p:spPr>
        <p:txBody>
          <a:bodyPr wrap="square" rtlCol="0">
            <a:spAutoFit/>
          </a:bodyPr>
          <a:lstStyle/>
          <a:p>
            <a:pPr algn="ctr"/>
            <a:r>
              <a:rPr lang="lv-LV" sz="1600" dirty="0"/>
              <a:t>TEKSTILĀ KERAMIKA</a:t>
            </a:r>
          </a:p>
        </p:txBody>
      </p:sp>
      <p:sp>
        <p:nvSpPr>
          <p:cNvPr id="19" name="TextBox 18"/>
          <p:cNvSpPr txBox="1"/>
          <p:nvPr/>
        </p:nvSpPr>
        <p:spPr>
          <a:xfrm>
            <a:off x="5917852" y="2400522"/>
            <a:ext cx="2735338" cy="367760"/>
          </a:xfrm>
          <a:prstGeom prst="rect">
            <a:avLst/>
          </a:prstGeom>
          <a:noFill/>
        </p:spPr>
        <p:txBody>
          <a:bodyPr wrap="square" rtlCol="0">
            <a:spAutoFit/>
          </a:bodyPr>
          <a:lstStyle/>
          <a:p>
            <a:pPr algn="ctr"/>
            <a:r>
              <a:rPr lang="lv-LV" sz="1600" dirty="0"/>
              <a:t>GLUDĀ KERAMIKA</a:t>
            </a:r>
          </a:p>
        </p:txBody>
      </p:sp>
      <p:pic>
        <p:nvPicPr>
          <p:cNvPr id="9" name="Attēls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495" y="622768"/>
            <a:ext cx="2095291" cy="2099994"/>
          </a:xfrm>
          <a:prstGeom prst="rect">
            <a:avLst/>
          </a:prstGeom>
        </p:spPr>
      </p:pic>
      <p:pic>
        <p:nvPicPr>
          <p:cNvPr id="20" name="Attēls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9381" y="1504154"/>
            <a:ext cx="1990464" cy="2056039"/>
          </a:xfrm>
          <a:prstGeom prst="rect">
            <a:avLst/>
          </a:prstGeom>
        </p:spPr>
      </p:pic>
      <p:pic>
        <p:nvPicPr>
          <p:cNvPr id="5" name="Attēls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0029" y="944102"/>
            <a:ext cx="1539436" cy="1691479"/>
          </a:xfrm>
          <a:prstGeom prst="rect">
            <a:avLst/>
          </a:prstGeom>
        </p:spPr>
      </p:pic>
      <p:pic>
        <p:nvPicPr>
          <p:cNvPr id="8" name="Attēls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306" y="3024734"/>
            <a:ext cx="1871441" cy="1978839"/>
          </a:xfrm>
          <a:prstGeom prst="rect">
            <a:avLst/>
          </a:prstGeom>
        </p:spPr>
      </p:pic>
      <p:pic>
        <p:nvPicPr>
          <p:cNvPr id="7" name="Attēls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3138" y="3572495"/>
            <a:ext cx="1486327" cy="1568089"/>
          </a:xfrm>
          <a:prstGeom prst="rect">
            <a:avLst/>
          </a:prstGeom>
        </p:spPr>
      </p:pic>
      <p:pic>
        <p:nvPicPr>
          <p:cNvPr id="10" name="Attēls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1437" y="4207365"/>
            <a:ext cx="1109878" cy="978882"/>
          </a:xfrm>
          <a:prstGeom prst="rect">
            <a:avLst/>
          </a:prstGeom>
        </p:spPr>
      </p:pic>
    </p:spTree>
    <p:extLst>
      <p:ext uri="{BB962C8B-B14F-4D97-AF65-F5344CB8AC3E}">
        <p14:creationId xmlns:p14="http://schemas.microsoft.com/office/powerpoint/2010/main" val="420736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31299" y="5768032"/>
            <a:ext cx="10354043" cy="800219"/>
          </a:xfrm>
          <a:prstGeom prst="rect">
            <a:avLst/>
          </a:prstGeom>
          <a:noFill/>
        </p:spPr>
        <p:txBody>
          <a:bodyPr wrap="square" rtlCol="0">
            <a:spAutoFit/>
          </a:bodyPr>
          <a:lstStyle/>
          <a:p>
            <a:r>
              <a:rPr lang="lv-LV" sz="1600" b="1" dirty="0"/>
              <a:t>3.2. uzdevums. Pēc virsmas apdares un rotājuma sašķiro traukus pa keramikas tipiem, noskaidro, kā katrs trauku veids ieguvis nosaukumu!</a:t>
            </a:r>
          </a:p>
          <a:p>
            <a:r>
              <a:rPr lang="lv-LV" sz="1400" b="1" dirty="0"/>
              <a:t>Papildjautājums</a:t>
            </a:r>
            <a:r>
              <a:rPr lang="lv-LV" sz="1400" dirty="0"/>
              <a:t>: vai vari pateikt, kurā laikmetā katrs keramikas veids lietots?</a:t>
            </a:r>
            <a:endParaRPr lang="lv-LV" sz="1400" b="1" dirty="0"/>
          </a:p>
        </p:txBody>
      </p:sp>
      <p:grpSp>
        <p:nvGrpSpPr>
          <p:cNvPr id="3" name="Grupa 2"/>
          <p:cNvGrpSpPr/>
          <p:nvPr/>
        </p:nvGrpSpPr>
        <p:grpSpPr>
          <a:xfrm>
            <a:off x="1930" y="0"/>
            <a:ext cx="8668256" cy="5768032"/>
            <a:chOff x="1777" y="0"/>
            <a:chExt cx="10819199" cy="7199313"/>
          </a:xfrm>
        </p:grpSpPr>
        <p:sp>
          <p:nvSpPr>
            <p:cNvPr id="4" name="Taisnstūris 3"/>
            <p:cNvSpPr/>
            <p:nvPr/>
          </p:nvSpPr>
          <p:spPr>
            <a:xfrm>
              <a:off x="1777" y="0"/>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4" name="Taisnstūris 13"/>
            <p:cNvSpPr/>
            <p:nvPr/>
          </p:nvSpPr>
          <p:spPr>
            <a:xfrm>
              <a:off x="1777" y="3702379"/>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5" name="Taisnstūris 14"/>
            <p:cNvSpPr/>
            <p:nvPr/>
          </p:nvSpPr>
          <p:spPr>
            <a:xfrm>
              <a:off x="7385678" y="0"/>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6" name="Taisnstūris 15"/>
            <p:cNvSpPr/>
            <p:nvPr/>
          </p:nvSpPr>
          <p:spPr>
            <a:xfrm>
              <a:off x="3693727" y="0"/>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17" name="Taisnstūris 16"/>
            <p:cNvSpPr/>
            <p:nvPr/>
          </p:nvSpPr>
          <p:spPr>
            <a:xfrm>
              <a:off x="3683121" y="3702379"/>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24" name="Taisnstūris 23"/>
            <p:cNvSpPr/>
            <p:nvPr/>
          </p:nvSpPr>
          <p:spPr>
            <a:xfrm>
              <a:off x="7364465" y="3702379"/>
              <a:ext cx="3435298" cy="34969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grpSp>
      <p:sp>
        <p:nvSpPr>
          <p:cNvPr id="2" name="TextBox 1"/>
          <p:cNvSpPr txBox="1"/>
          <p:nvPr/>
        </p:nvSpPr>
        <p:spPr>
          <a:xfrm>
            <a:off x="-2522965" y="2508746"/>
            <a:ext cx="2754264" cy="367760"/>
          </a:xfrm>
          <a:prstGeom prst="rect">
            <a:avLst/>
          </a:prstGeom>
          <a:noFill/>
        </p:spPr>
        <p:txBody>
          <a:bodyPr wrap="square" rtlCol="0">
            <a:spAutoFit/>
          </a:bodyPr>
          <a:lstStyle/>
          <a:p>
            <a:pPr algn="ctr"/>
            <a:r>
              <a:rPr lang="lv-LV" sz="1600" dirty="0"/>
              <a:t>LUBĀNAS TIPA KERAMIKA</a:t>
            </a:r>
          </a:p>
        </p:txBody>
      </p:sp>
      <p:sp>
        <p:nvSpPr>
          <p:cNvPr id="11" name="TextBox 10"/>
          <p:cNvSpPr txBox="1"/>
          <p:nvPr/>
        </p:nvSpPr>
        <p:spPr>
          <a:xfrm>
            <a:off x="8521625" y="5305682"/>
            <a:ext cx="2735338" cy="367760"/>
          </a:xfrm>
          <a:prstGeom prst="rect">
            <a:avLst/>
          </a:prstGeom>
          <a:noFill/>
        </p:spPr>
        <p:txBody>
          <a:bodyPr wrap="square" rtlCol="0">
            <a:spAutoFit/>
          </a:bodyPr>
          <a:lstStyle/>
          <a:p>
            <a:pPr algn="ctr"/>
            <a:r>
              <a:rPr lang="lv-LV" sz="1600" dirty="0"/>
              <a:t>APMESTĀ KERAMIKA</a:t>
            </a:r>
          </a:p>
        </p:txBody>
      </p:sp>
      <p:sp>
        <p:nvSpPr>
          <p:cNvPr id="12" name="TextBox 11"/>
          <p:cNvSpPr txBox="1"/>
          <p:nvPr/>
        </p:nvSpPr>
        <p:spPr>
          <a:xfrm>
            <a:off x="-1" y="5400272"/>
            <a:ext cx="2743836" cy="367760"/>
          </a:xfrm>
          <a:prstGeom prst="rect">
            <a:avLst/>
          </a:prstGeom>
          <a:noFill/>
        </p:spPr>
        <p:txBody>
          <a:bodyPr wrap="square" rtlCol="0">
            <a:spAutoFit/>
          </a:bodyPr>
          <a:lstStyle/>
          <a:p>
            <a:pPr algn="ctr"/>
            <a:r>
              <a:rPr lang="lv-LV" sz="1600" dirty="0"/>
              <a:t>SPODRINĀTĀ KERAMIKA</a:t>
            </a:r>
          </a:p>
        </p:txBody>
      </p:sp>
      <p:sp>
        <p:nvSpPr>
          <p:cNvPr id="13" name="TextBox 12"/>
          <p:cNvSpPr txBox="1"/>
          <p:nvPr/>
        </p:nvSpPr>
        <p:spPr>
          <a:xfrm>
            <a:off x="88777" y="2410429"/>
            <a:ext cx="2743836" cy="378327"/>
          </a:xfrm>
          <a:prstGeom prst="rect">
            <a:avLst/>
          </a:prstGeom>
          <a:noFill/>
        </p:spPr>
        <p:txBody>
          <a:bodyPr wrap="square" rtlCol="0">
            <a:spAutoFit/>
          </a:bodyPr>
          <a:lstStyle/>
          <a:p>
            <a:pPr algn="ctr"/>
            <a:r>
              <a:rPr lang="lv-LV" sz="1600" dirty="0"/>
              <a:t>ŠVĪKĀTĀ KERAMIKA</a:t>
            </a:r>
          </a:p>
        </p:txBody>
      </p:sp>
      <p:sp>
        <p:nvSpPr>
          <p:cNvPr id="18" name="TextBox 17"/>
          <p:cNvSpPr txBox="1"/>
          <p:nvPr/>
        </p:nvSpPr>
        <p:spPr>
          <a:xfrm>
            <a:off x="2959891" y="5387970"/>
            <a:ext cx="2743835" cy="367760"/>
          </a:xfrm>
          <a:prstGeom prst="rect">
            <a:avLst/>
          </a:prstGeom>
          <a:noFill/>
        </p:spPr>
        <p:txBody>
          <a:bodyPr wrap="square" rtlCol="0">
            <a:spAutoFit/>
          </a:bodyPr>
          <a:lstStyle/>
          <a:p>
            <a:pPr algn="ctr"/>
            <a:r>
              <a:rPr lang="lv-LV" sz="1600" dirty="0"/>
              <a:t>TEKSTILĀ KERAMIKA</a:t>
            </a:r>
          </a:p>
        </p:txBody>
      </p:sp>
      <p:sp>
        <p:nvSpPr>
          <p:cNvPr id="19" name="TextBox 18"/>
          <p:cNvSpPr txBox="1"/>
          <p:nvPr/>
        </p:nvSpPr>
        <p:spPr>
          <a:xfrm>
            <a:off x="2848581" y="2260467"/>
            <a:ext cx="2735338" cy="367760"/>
          </a:xfrm>
          <a:prstGeom prst="rect">
            <a:avLst/>
          </a:prstGeom>
          <a:noFill/>
        </p:spPr>
        <p:txBody>
          <a:bodyPr wrap="square" rtlCol="0">
            <a:spAutoFit/>
          </a:bodyPr>
          <a:lstStyle/>
          <a:p>
            <a:pPr algn="ctr"/>
            <a:r>
              <a:rPr lang="lv-LV" sz="1600" dirty="0"/>
              <a:t>GLUDĀ KERAMIKA</a:t>
            </a:r>
          </a:p>
        </p:txBody>
      </p:sp>
      <p:pic>
        <p:nvPicPr>
          <p:cNvPr id="5" name="Attēls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8152" y="3487891"/>
            <a:ext cx="1539436" cy="1691479"/>
          </a:xfrm>
          <a:prstGeom prst="rect">
            <a:avLst/>
          </a:prstGeom>
        </p:spPr>
      </p:pic>
      <p:pic>
        <p:nvPicPr>
          <p:cNvPr id="7" name="Attēls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8152" y="462456"/>
            <a:ext cx="1486327" cy="1568089"/>
          </a:xfrm>
          <a:prstGeom prst="rect">
            <a:avLst/>
          </a:prstGeom>
        </p:spPr>
      </p:pic>
      <p:pic>
        <p:nvPicPr>
          <p:cNvPr id="8" name="Attēls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3829" y="462456"/>
            <a:ext cx="1871441" cy="1978839"/>
          </a:xfrm>
          <a:prstGeom prst="rect">
            <a:avLst/>
          </a:prstGeom>
        </p:spPr>
      </p:pic>
      <p:pic>
        <p:nvPicPr>
          <p:cNvPr id="9" name="Attēls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050" y="211418"/>
            <a:ext cx="2095291" cy="2099994"/>
          </a:xfrm>
          <a:prstGeom prst="rect">
            <a:avLst/>
          </a:prstGeom>
        </p:spPr>
      </p:pic>
      <p:pic>
        <p:nvPicPr>
          <p:cNvPr id="10" name="Attēls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619" y="3874009"/>
            <a:ext cx="1109878" cy="978882"/>
          </a:xfrm>
          <a:prstGeom prst="rect">
            <a:avLst/>
          </a:prstGeom>
        </p:spPr>
      </p:pic>
      <p:sp>
        <p:nvSpPr>
          <p:cNvPr id="22" name="TextBox 21"/>
          <p:cNvSpPr txBox="1"/>
          <p:nvPr/>
        </p:nvSpPr>
        <p:spPr>
          <a:xfrm>
            <a:off x="13652" y="6474346"/>
            <a:ext cx="10789336" cy="461665"/>
          </a:xfrm>
          <a:prstGeom prst="rect">
            <a:avLst/>
          </a:prstGeom>
          <a:noFill/>
        </p:spPr>
        <p:txBody>
          <a:bodyPr wrap="square" rtlCol="0">
            <a:spAutoFit/>
          </a:bodyPr>
          <a:lstStyle/>
          <a:p>
            <a:r>
              <a:rPr lang="lv-LV" sz="1200" b="1" dirty="0">
                <a:solidFill>
                  <a:srgbClr val="FF0000"/>
                </a:solidFill>
              </a:rPr>
              <a:t>Risinājums</a:t>
            </a:r>
            <a:r>
              <a:rPr lang="lv-LV" sz="1200" dirty="0">
                <a:solidFill>
                  <a:srgbClr val="FF0000"/>
                </a:solidFill>
              </a:rPr>
              <a:t>: Lubānas tipa keramika nosaukta pēc atradumu apgabala – Lubāna ezera apkārtnes, bet pārējie keramikas veidi nosaukti pēc virsmas apstrādes veida. </a:t>
            </a:r>
          </a:p>
          <a:p>
            <a:r>
              <a:rPr lang="lv-LV" sz="1200" dirty="0">
                <a:solidFill>
                  <a:srgbClr val="FF0000"/>
                </a:solidFill>
              </a:rPr>
              <a:t>Lubānas tipa keramika lietota agrajā bronzas laikmetā, bet pārējie trauku veidi – vēlajā bronzas laikmetā un senākajā dzelzs laikmetā.</a:t>
            </a:r>
          </a:p>
        </p:txBody>
      </p:sp>
      <p:pic>
        <p:nvPicPr>
          <p:cNvPr id="20" name="Attēls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1912" y="3239065"/>
            <a:ext cx="1990464" cy="2056039"/>
          </a:xfrm>
          <a:prstGeom prst="rect">
            <a:avLst/>
          </a:prstGeom>
        </p:spPr>
      </p:pic>
    </p:spTree>
    <p:extLst>
      <p:ext uri="{BB962C8B-B14F-4D97-AF65-F5344CB8AC3E}">
        <p14:creationId xmlns:p14="http://schemas.microsoft.com/office/powerpoint/2010/main" val="252643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isnstūris 7"/>
          <p:cNvSpPr/>
          <p:nvPr/>
        </p:nvSpPr>
        <p:spPr>
          <a:xfrm>
            <a:off x="1808582" y="130628"/>
            <a:ext cx="8816071" cy="4054397"/>
          </a:xfrm>
          <a:prstGeom prst="rect">
            <a:avLst/>
          </a:prstGeom>
          <a:gradFill flip="none" rotWithShape="1">
            <a:gsLst>
              <a:gs pos="0">
                <a:srgbClr val="004600"/>
              </a:gs>
              <a:gs pos="43000">
                <a:srgbClr val="294127"/>
              </a:gs>
              <a:gs pos="100000">
                <a:schemeClr val="bg2">
                  <a:lumMod val="7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6" name="Attēls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43" b="89884" l="2654" r="100000">
                        <a14:foregroundMark x1="42077" y1="26589" x2="48654" y2="28298"/>
                        <a14:foregroundMark x1="27538" y1="39029" x2="30231" y2="34723"/>
                        <a14:foregroundMark x1="6731" y1="53315" x2="10615" y2="44771"/>
                        <a14:foregroundMark x1="60885" y1="32809" x2="76077" y2="32057"/>
                        <a14:backgroundMark x1="36962" y1="40670" x2="65462" y2="43814"/>
                        <a14:backgroundMark x1="34423" y1="27068" x2="38423" y2="41422"/>
                        <a14:backgroundMark x1="17731" y1="36364" x2="26462" y2="55981"/>
                        <a14:backgroundMark x1="15577" y1="53589" x2="21923" y2="66234"/>
                        <a14:backgroundMark x1="7654" y1="65072" x2="18154" y2="63158"/>
                        <a14:backgroundMark x1="3346" y1="54751" x2="5385" y2="61722"/>
                        <a14:backgroundMark x1="7385" y1="56938" x2="5769" y2="61449"/>
                        <a14:backgroundMark x1="7808" y1="56186" x2="14923" y2="54751"/>
                        <a14:backgroundMark x1="43808" y1="33766" x2="49462" y2="33766"/>
                        <a14:backgroundMark x1="62231" y1="40191" x2="87346" y2="44498"/>
                        <a14:backgroundMark x1="25385" y1="68353" x2="79154" y2="69105"/>
                        <a14:backgroundMark x1="48500" y1="59809" x2="54846" y2="69310"/>
                      </a14:backgroundRemoval>
                    </a14:imgEffect>
                  </a14:imgLayer>
                </a14:imgProps>
              </a:ext>
              <a:ext uri="{28A0092B-C50C-407E-A947-70E740481C1C}">
                <a14:useLocalDpi xmlns:a14="http://schemas.microsoft.com/office/drawing/2010/main" val="0"/>
              </a:ext>
            </a:extLst>
          </a:blip>
          <a:srcRect l="57416" t="23771" r="10494" b="56471"/>
          <a:stretch/>
        </p:blipFill>
        <p:spPr>
          <a:xfrm>
            <a:off x="5057911" y="802716"/>
            <a:ext cx="5067644" cy="1756387"/>
          </a:xfrm>
          <a:prstGeom prst="rect">
            <a:avLst/>
          </a:prstGeom>
        </p:spPr>
      </p:pic>
      <p:pic>
        <p:nvPicPr>
          <p:cNvPr id="4" name="Attēls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48462" l="0" r="100000">
                        <a14:foregroundMark x1="19077" y1="4375" x2="21923" y2="9433"/>
                        <a14:foregroundMark x1="80654" y1="28298" x2="96769" y2="30690"/>
                        <a14:backgroundMark x1="1192" y1="2256" x2="12077" y2="24197"/>
                        <a14:backgroundMark x1="80769" y1="2939" x2="57538" y2="26589"/>
                        <a14:backgroundMark x1="49192" y1="33766" x2="56846" y2="32057"/>
                        <a14:backgroundMark x1="10769" y1="42857" x2="19615" y2="37594"/>
                        <a14:backgroundMark x1="21654" y1="35407" x2="43808" y2="34723"/>
                        <a14:backgroundMark x1="50538" y1="25154" x2="54308" y2="24197"/>
                        <a14:backgroundMark x1="8885" y1="33014" x2="13308" y2="29733"/>
                        <a14:backgroundMark x1="538" y1="38551" x2="2154" y2="37799"/>
                        <a14:backgroundMark x1="8885" y1="1982" x2="14923" y2="14149"/>
                        <a14:backgroundMark x1="15731" y1="2256" x2="16808" y2="4170"/>
                        <a14:backgroundMark x1="48231" y1="1982" x2="46654" y2="9638"/>
                        <a14:backgroundMark x1="42462" y1="1777" x2="45846" y2="4375"/>
                        <a14:backgroundMark x1="32269" y1="2939" x2="37885" y2="3418"/>
                        <a14:backgroundMark x1="22038" y1="2461" x2="26731" y2="3896"/>
                        <a14:backgroundMark x1="63308" y1="28982" x2="66538" y2="34723"/>
                        <a14:backgroundMark x1="82115" y1="43541" x2="87769" y2="44498"/>
                        <a14:backgroundMark x1="88423" y1="42857" x2="93423" y2="48599"/>
                        <a14:backgroundMark x1="98500" y1="44019" x2="95692" y2="47642"/>
                        <a14:backgroundMark x1="93000" y1="1299" x2="94731" y2="5332"/>
                      </a14:backgroundRemoval>
                    </a14:imgEffect>
                  </a14:imgLayer>
                </a14:imgProps>
              </a:ext>
              <a:ext uri="{28A0092B-C50C-407E-A947-70E740481C1C}">
                <a14:useLocalDpi xmlns:a14="http://schemas.microsoft.com/office/drawing/2010/main" val="0"/>
              </a:ext>
            </a:extLst>
          </a:blip>
          <a:srcRect b="51196"/>
          <a:stretch/>
        </p:blipFill>
        <p:spPr>
          <a:xfrm>
            <a:off x="1808582" y="664799"/>
            <a:ext cx="8830389" cy="2425729"/>
          </a:xfrm>
          <a:prstGeom prst="rect">
            <a:avLst/>
          </a:prstGeom>
        </p:spPr>
      </p:pic>
      <p:pic>
        <p:nvPicPr>
          <p:cNvPr id="7" name="Attēls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43" b="89884" l="2654" r="100000">
                        <a14:foregroundMark x1="42077" y1="26589" x2="48654" y2="28298"/>
                        <a14:foregroundMark x1="27538" y1="39029" x2="30231" y2="34723"/>
                        <a14:foregroundMark x1="6731" y1="53315" x2="10615" y2="44771"/>
                        <a14:foregroundMark x1="60885" y1="32809" x2="76077" y2="32057"/>
                        <a14:backgroundMark x1="36962" y1="40670" x2="65462" y2="43814"/>
                        <a14:backgroundMark x1="34423" y1="27068" x2="38423" y2="41422"/>
                        <a14:backgroundMark x1="17731" y1="36364" x2="26462" y2="55981"/>
                        <a14:backgroundMark x1="15577" y1="53589" x2="21923" y2="66234"/>
                        <a14:backgroundMark x1="7654" y1="65072" x2="18154" y2="63158"/>
                        <a14:backgroundMark x1="3346" y1="54751" x2="5385" y2="61722"/>
                        <a14:backgroundMark x1="7385" y1="56938" x2="5769" y2="61449"/>
                        <a14:backgroundMark x1="7808" y1="56186" x2="14923" y2="54751"/>
                        <a14:backgroundMark x1="43808" y1="33766" x2="49462" y2="33766"/>
                        <a14:backgroundMark x1="62231" y1="40191" x2="87346" y2="44498"/>
                        <a14:backgroundMark x1="25385" y1="68353" x2="79154" y2="69105"/>
                        <a14:backgroundMark x1="48500" y1="59809" x2="54846" y2="69310"/>
                      </a14:backgroundRemoval>
                    </a14:imgEffect>
                  </a14:imgLayer>
                </a14:imgProps>
              </a:ext>
              <a:ext uri="{28A0092B-C50C-407E-A947-70E740481C1C}">
                <a14:useLocalDpi xmlns:a14="http://schemas.microsoft.com/office/drawing/2010/main" val="0"/>
              </a:ext>
            </a:extLst>
          </a:blip>
          <a:srcRect l="38772" t="18959" r="46063" b="65228"/>
          <a:stretch/>
        </p:blipFill>
        <p:spPr>
          <a:xfrm>
            <a:off x="3684876" y="1404786"/>
            <a:ext cx="2394867" cy="1405574"/>
          </a:xfrm>
          <a:prstGeom prst="rect">
            <a:avLst/>
          </a:prstGeom>
        </p:spPr>
      </p:pic>
      <p:pic>
        <p:nvPicPr>
          <p:cNvPr id="19" name="Attēls 1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479789" flipV="1">
            <a:off x="7060569" y="1993339"/>
            <a:ext cx="863479" cy="948760"/>
          </a:xfrm>
          <a:prstGeom prst="rect">
            <a:avLst/>
          </a:prstGeom>
        </p:spPr>
      </p:pic>
      <p:pic>
        <p:nvPicPr>
          <p:cNvPr id="9" name="Attēls 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14037777" flipH="1">
            <a:off x="5021445" y="1979299"/>
            <a:ext cx="1050127" cy="1153843"/>
          </a:xfrm>
          <a:prstGeom prst="rect">
            <a:avLst/>
          </a:prstGeom>
        </p:spPr>
      </p:pic>
      <p:pic>
        <p:nvPicPr>
          <p:cNvPr id="17" name="Attēls 16"/>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rot="10800000">
            <a:off x="5996997" y="1784942"/>
            <a:ext cx="1322004" cy="1365557"/>
          </a:xfrm>
          <a:prstGeom prst="rect">
            <a:avLst/>
          </a:prstGeom>
        </p:spPr>
      </p:pic>
      <p:pic>
        <p:nvPicPr>
          <p:cNvPr id="13" name="Attēls 12"/>
          <p:cNvPicPr>
            <a:picLocks noChangeAspect="1"/>
          </p:cNvPicPr>
          <p:nvPr/>
        </p:nvPicPr>
        <p:blipFill>
          <a:blip r:embed="rId12"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V="1">
            <a:off x="7643914" y="2355582"/>
            <a:ext cx="863479" cy="948761"/>
          </a:xfrm>
          <a:prstGeom prst="rect">
            <a:avLst/>
          </a:prstGeom>
        </p:spPr>
      </p:pic>
      <p:pic>
        <p:nvPicPr>
          <p:cNvPr id="11" name="Attēls 10"/>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35946">
            <a:off x="5682888" y="2283780"/>
            <a:ext cx="1391627" cy="1394751"/>
          </a:xfrm>
          <a:prstGeom prst="rect">
            <a:avLst/>
          </a:prstGeom>
        </p:spPr>
      </p:pic>
      <p:pic>
        <p:nvPicPr>
          <p:cNvPr id="12" name="Attēls 11"/>
          <p:cNvPicPr>
            <a:picLocks noChangeAspect="1"/>
          </p:cNvPicPr>
          <p:nvPr/>
        </p:nvPicPr>
        <p:blipFill>
          <a:blip r:embed="rId15" cstate="print">
            <a:extLst>
              <a:ext uri="{BEBA8EAE-BF5A-486C-A8C5-ECC9F3942E4B}">
                <a14:imgProps xmlns:a14="http://schemas.microsoft.com/office/drawing/2010/main">
                  <a14:imgLayer r:embed="rId11">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6542517" flipV="1">
            <a:off x="6927722" y="2407750"/>
            <a:ext cx="1322004" cy="1365557"/>
          </a:xfrm>
          <a:prstGeom prst="rect">
            <a:avLst/>
          </a:prstGeom>
        </p:spPr>
      </p:pic>
      <p:pic>
        <p:nvPicPr>
          <p:cNvPr id="10" name="Attēls 9"/>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1006941">
            <a:off x="5852009" y="2646325"/>
            <a:ext cx="987173" cy="1041476"/>
          </a:xfrm>
          <a:prstGeom prst="rect">
            <a:avLst/>
          </a:prstGeom>
        </p:spPr>
      </p:pic>
      <p:pic>
        <p:nvPicPr>
          <p:cNvPr id="14" name="Attēls 13"/>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tretch>
            <a:fillRect/>
          </a:stretch>
        </p:blipFill>
        <p:spPr>
          <a:xfrm rot="4265465">
            <a:off x="4564664" y="2411065"/>
            <a:ext cx="1208955" cy="1211669"/>
          </a:xfrm>
          <a:prstGeom prst="rect">
            <a:avLst/>
          </a:prstGeom>
        </p:spPr>
      </p:pic>
      <p:pic>
        <p:nvPicPr>
          <p:cNvPr id="15" name="Attēls 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079176">
            <a:off x="5155687" y="2905326"/>
            <a:ext cx="1035792" cy="1038117"/>
          </a:xfrm>
          <a:prstGeom prst="rect">
            <a:avLst/>
          </a:prstGeom>
        </p:spPr>
      </p:pic>
      <p:pic>
        <p:nvPicPr>
          <p:cNvPr id="18" name="Attēls 17"/>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978614" flipV="1">
            <a:off x="7159261" y="3123585"/>
            <a:ext cx="778773" cy="821613"/>
          </a:xfrm>
          <a:prstGeom prst="rect">
            <a:avLst/>
          </a:prstGeom>
        </p:spPr>
      </p:pic>
      <p:pic>
        <p:nvPicPr>
          <p:cNvPr id="23" name="Attēls 22"/>
          <p:cNvPicPr>
            <a:picLocks noChangeAspect="1"/>
          </p:cNvPicPr>
          <p:nvPr/>
        </p:nvPicPr>
        <p:blipFill>
          <a:blip r:embed="rId23" cstate="print">
            <a:duotone>
              <a:prstClr val="black"/>
              <a:schemeClr val="accent2">
                <a:tint val="45000"/>
                <a:satMod val="400000"/>
              </a:schemeClr>
            </a:duotone>
            <a:extLst>
              <a:ext uri="{BEBA8EAE-BF5A-486C-A8C5-ECC9F3942E4B}">
                <a14:imgProps xmlns:a14="http://schemas.microsoft.com/office/drawing/2010/main">
                  <a14:imgLayer r:embed="rId2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57018">
            <a:off x="6231703" y="3256407"/>
            <a:ext cx="491697" cy="433663"/>
          </a:xfrm>
          <a:prstGeom prst="rect">
            <a:avLst/>
          </a:prstGeom>
        </p:spPr>
      </p:pic>
      <p:pic>
        <p:nvPicPr>
          <p:cNvPr id="22" name="Attēls 21"/>
          <p:cNvPicPr>
            <a:picLocks noChangeAspect="1"/>
          </p:cNvPicPr>
          <p:nvPr/>
        </p:nvPicPr>
        <p:blipFill>
          <a:blip r:embed="rId25" cstate="print">
            <a:duotone>
              <a:prstClr val="black"/>
              <a:schemeClr val="accent2">
                <a:tint val="45000"/>
                <a:satMod val="400000"/>
              </a:schemeClr>
            </a:duotone>
            <a:extLst>
              <a:ext uri="{BEBA8EAE-BF5A-486C-A8C5-ECC9F3942E4B}">
                <a14:imgProps xmlns:a14="http://schemas.microsoft.com/office/drawing/2010/main">
                  <a14:imgLayer r:embed="rId26">
                    <a14:imgEffect>
                      <a14:brightnessContrast contrast="-40000"/>
                    </a14:imgEffect>
                  </a14:imgLayer>
                </a14:imgProps>
              </a:ext>
              <a:ext uri="{28A0092B-C50C-407E-A947-70E740481C1C}">
                <a14:useLocalDpi xmlns:a14="http://schemas.microsoft.com/office/drawing/2010/main" val="0"/>
              </a:ext>
            </a:extLst>
          </a:blip>
          <a:stretch>
            <a:fillRect/>
          </a:stretch>
        </p:blipFill>
        <p:spPr>
          <a:xfrm rot="5190444">
            <a:off x="6079645" y="3520356"/>
            <a:ext cx="491697" cy="441779"/>
          </a:xfrm>
          <a:prstGeom prst="rect">
            <a:avLst/>
          </a:prstGeom>
        </p:spPr>
      </p:pic>
      <p:pic>
        <p:nvPicPr>
          <p:cNvPr id="16" name="Attēls 15"/>
          <p:cNvPicPr>
            <a:picLocks noChangeAspect="1"/>
          </p:cNvPicPr>
          <p:nvPr/>
        </p:nvPicPr>
        <p:blipFill>
          <a:blip r:embed="rId27" cstate="print">
            <a:extLst>
              <a:ext uri="{BEBA8EAE-BF5A-486C-A8C5-ECC9F3942E4B}">
                <a14:imgProps xmlns:a14="http://schemas.microsoft.com/office/drawing/2010/main">
                  <a14:imgLayer r:embed="rId28">
                    <a14:imgEffect>
                      <a14:saturation sat="66000"/>
                    </a14:imgEffect>
                  </a14:imgLayer>
                </a14:imgProps>
              </a:ext>
              <a:ext uri="{28A0092B-C50C-407E-A947-70E740481C1C}">
                <a14:useLocalDpi xmlns:a14="http://schemas.microsoft.com/office/drawing/2010/main" val="0"/>
              </a:ext>
            </a:extLst>
          </a:blip>
          <a:stretch>
            <a:fillRect/>
          </a:stretch>
        </p:blipFill>
        <p:spPr>
          <a:xfrm rot="10800000">
            <a:off x="6532905" y="3329282"/>
            <a:ext cx="708193" cy="709783"/>
          </a:xfrm>
          <a:prstGeom prst="rect">
            <a:avLst/>
          </a:prstGeom>
        </p:spPr>
      </p:pic>
      <p:sp>
        <p:nvSpPr>
          <p:cNvPr id="21" name="Taisnstūris 20"/>
          <p:cNvSpPr/>
          <p:nvPr/>
        </p:nvSpPr>
        <p:spPr>
          <a:xfrm>
            <a:off x="5936873" y="4307672"/>
            <a:ext cx="4702098" cy="658642"/>
          </a:xfrm>
          <a:prstGeom prst="rect">
            <a:avLst/>
          </a:prstGeom>
        </p:spPr>
        <p:txBody>
          <a:bodyPr wrap="square">
            <a:spAutoFit/>
          </a:bodyPr>
          <a:lstStyle/>
          <a:p>
            <a:pPr>
              <a:lnSpc>
                <a:spcPct val="115000"/>
              </a:lnSpc>
              <a:spcAft>
                <a:spcPts val="800"/>
              </a:spcAft>
            </a:pPr>
            <a:r>
              <a:rPr lang="lv-LV" sz="1600" b="1" dirty="0"/>
              <a:t>4. uzdevums – no piedāvātajiem attēliem izvelēties piemērotāko kurināmo keramikas apdedzināšanai.</a:t>
            </a:r>
          </a:p>
        </p:txBody>
      </p:sp>
      <p:pic>
        <p:nvPicPr>
          <p:cNvPr id="24" name="Attēls 2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96387" y="4167804"/>
            <a:ext cx="2168952" cy="1037738"/>
          </a:xfrm>
          <a:prstGeom prst="rect">
            <a:avLst/>
          </a:prstGeom>
        </p:spPr>
      </p:pic>
      <p:pic>
        <p:nvPicPr>
          <p:cNvPr id="25" name="Attēls 2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15119" y="1451695"/>
            <a:ext cx="1273551" cy="2419642"/>
          </a:xfrm>
          <a:prstGeom prst="rect">
            <a:avLst/>
          </a:prstGeom>
        </p:spPr>
      </p:pic>
      <p:pic>
        <p:nvPicPr>
          <p:cNvPr id="27" name="Attēls 2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336113" y="4982928"/>
            <a:ext cx="2427842" cy="2020615"/>
          </a:xfrm>
          <a:prstGeom prst="rect">
            <a:avLst/>
          </a:prstGeom>
        </p:spPr>
      </p:pic>
      <p:pic>
        <p:nvPicPr>
          <p:cNvPr id="28" name="Attēls 2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51894" y="4932162"/>
            <a:ext cx="2343422" cy="2195542"/>
          </a:xfrm>
          <a:prstGeom prst="rect">
            <a:avLst/>
          </a:prstGeom>
        </p:spPr>
      </p:pic>
      <p:pic>
        <p:nvPicPr>
          <p:cNvPr id="3" name="Attēls 2"/>
          <p:cNvPicPr>
            <a:picLocks noChangeAspect="1"/>
          </p:cNvPicPr>
          <p:nvPr/>
        </p:nvPicPr>
        <p:blipFill rotWithShape="1">
          <a:blip r:embed="rId33" cstate="print">
            <a:extLst>
              <a:ext uri="{28A0092B-C50C-407E-A947-70E740481C1C}">
                <a14:useLocalDpi xmlns:a14="http://schemas.microsoft.com/office/drawing/2010/main" val="0"/>
              </a:ext>
            </a:extLst>
          </a:blip>
          <a:srcRect t="17602" b="11414"/>
          <a:stretch/>
        </p:blipFill>
        <p:spPr>
          <a:xfrm>
            <a:off x="3099963" y="4542972"/>
            <a:ext cx="3978453" cy="2409372"/>
          </a:xfrm>
          <a:prstGeom prst="rect">
            <a:avLst/>
          </a:prstGeom>
        </p:spPr>
      </p:pic>
    </p:spTree>
    <p:extLst>
      <p:ext uri="{BB962C8B-B14F-4D97-AF65-F5344CB8AC3E}">
        <p14:creationId xmlns:p14="http://schemas.microsoft.com/office/powerpoint/2010/main" val="4140849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a 19"/>
          <p:cNvGrpSpPr/>
          <p:nvPr/>
        </p:nvGrpSpPr>
        <p:grpSpPr>
          <a:xfrm>
            <a:off x="1808582" y="130628"/>
            <a:ext cx="8830389" cy="4054397"/>
            <a:chOff x="182982" y="217714"/>
            <a:chExt cx="10400282" cy="4775200"/>
          </a:xfrm>
        </p:grpSpPr>
        <p:sp>
          <p:nvSpPr>
            <p:cNvPr id="8" name="Taisnstūris 7"/>
            <p:cNvSpPr/>
            <p:nvPr/>
          </p:nvSpPr>
          <p:spPr>
            <a:xfrm>
              <a:off x="182982" y="217714"/>
              <a:ext cx="10383418" cy="4775200"/>
            </a:xfrm>
            <a:prstGeom prst="rect">
              <a:avLst/>
            </a:prstGeom>
            <a:gradFill flip="none" rotWithShape="1">
              <a:gsLst>
                <a:gs pos="0">
                  <a:srgbClr val="004600"/>
                </a:gs>
                <a:gs pos="43000">
                  <a:srgbClr val="294127"/>
                </a:gs>
                <a:gs pos="100000">
                  <a:schemeClr val="bg2">
                    <a:lumMod val="7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6" name="Attēls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43" b="89884" l="2654" r="100000">
                          <a14:foregroundMark x1="42077" y1="26589" x2="48654" y2="28298"/>
                          <a14:foregroundMark x1="27538" y1="39029" x2="30231" y2="34723"/>
                          <a14:foregroundMark x1="6731" y1="53315" x2="10615" y2="44771"/>
                          <a14:foregroundMark x1="60885" y1="32809" x2="76077" y2="32057"/>
                          <a14:backgroundMark x1="36962" y1="40670" x2="65462" y2="43814"/>
                          <a14:backgroundMark x1="34423" y1="27068" x2="38423" y2="41422"/>
                          <a14:backgroundMark x1="17731" y1="36364" x2="26462" y2="55981"/>
                          <a14:backgroundMark x1="15577" y1="53589" x2="21923" y2="66234"/>
                          <a14:backgroundMark x1="7654" y1="65072" x2="18154" y2="63158"/>
                          <a14:backgroundMark x1="3346" y1="54751" x2="5385" y2="61722"/>
                          <a14:backgroundMark x1="7385" y1="56938" x2="5769" y2="61449"/>
                          <a14:backgroundMark x1="7808" y1="56186" x2="14923" y2="54751"/>
                          <a14:backgroundMark x1="43808" y1="33766" x2="49462" y2="33766"/>
                          <a14:backgroundMark x1="62231" y1="40191" x2="87346" y2="44498"/>
                          <a14:backgroundMark x1="25385" y1="68353" x2="79154" y2="69105"/>
                          <a14:backgroundMark x1="48500" y1="59809" x2="54846" y2="69310"/>
                        </a14:backgroundRemoval>
                      </a14:imgEffect>
                    </a14:imgLayer>
                  </a14:imgProps>
                </a:ext>
                <a:ext uri="{28A0092B-C50C-407E-A947-70E740481C1C}">
                  <a14:useLocalDpi xmlns:a14="http://schemas.microsoft.com/office/drawing/2010/main" val="0"/>
                </a:ext>
              </a:extLst>
            </a:blip>
            <a:srcRect l="57416" t="23771" r="10494" b="56471"/>
            <a:stretch/>
          </p:blipFill>
          <p:spPr>
            <a:xfrm>
              <a:off x="4009986" y="1009288"/>
              <a:ext cx="5968585" cy="2068643"/>
            </a:xfrm>
            <a:prstGeom prst="rect">
              <a:avLst/>
            </a:prstGeom>
          </p:spPr>
        </p:pic>
        <p:pic>
          <p:nvPicPr>
            <p:cNvPr id="4" name="Attēls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48462" l="0" r="100000">
                          <a14:foregroundMark x1="19077" y1="4375" x2="21923" y2="9433"/>
                          <a14:foregroundMark x1="80654" y1="28298" x2="96769" y2="30690"/>
                          <a14:backgroundMark x1="1192" y1="2256" x2="12077" y2="24197"/>
                          <a14:backgroundMark x1="80769" y1="2939" x2="57538" y2="26589"/>
                          <a14:backgroundMark x1="49192" y1="33766" x2="56846" y2="32057"/>
                          <a14:backgroundMark x1="10769" y1="42857" x2="19615" y2="37594"/>
                          <a14:backgroundMark x1="21654" y1="35407" x2="43808" y2="34723"/>
                          <a14:backgroundMark x1="50538" y1="25154" x2="54308" y2="24197"/>
                          <a14:backgroundMark x1="8885" y1="33014" x2="13308" y2="29733"/>
                          <a14:backgroundMark x1="538" y1="38551" x2="2154" y2="37799"/>
                          <a14:backgroundMark x1="8885" y1="1982" x2="14923" y2="14149"/>
                          <a14:backgroundMark x1="15731" y1="2256" x2="16808" y2="4170"/>
                          <a14:backgroundMark x1="48231" y1="1982" x2="46654" y2="9638"/>
                          <a14:backgroundMark x1="42462" y1="1777" x2="45846" y2="4375"/>
                          <a14:backgroundMark x1="32269" y1="2939" x2="37885" y2="3418"/>
                          <a14:backgroundMark x1="22038" y1="2461" x2="26731" y2="3896"/>
                          <a14:backgroundMark x1="63308" y1="28982" x2="66538" y2="34723"/>
                          <a14:backgroundMark x1="82115" y1="43541" x2="87769" y2="44498"/>
                          <a14:backgroundMark x1="88423" y1="42857" x2="93423" y2="48599"/>
                          <a14:backgroundMark x1="98500" y1="44019" x2="95692" y2="47642"/>
                          <a14:backgroundMark x1="93000" y1="1299" x2="94731" y2="5332"/>
                        </a14:backgroundRemoval>
                      </a14:imgEffect>
                    </a14:imgLayer>
                  </a14:imgProps>
                </a:ext>
                <a:ext uri="{28A0092B-C50C-407E-A947-70E740481C1C}">
                  <a14:useLocalDpi xmlns:a14="http://schemas.microsoft.com/office/drawing/2010/main" val="0"/>
                </a:ext>
              </a:extLst>
            </a:blip>
            <a:srcRect b="51196"/>
            <a:stretch/>
          </p:blipFill>
          <p:spPr>
            <a:xfrm>
              <a:off x="182982" y="846852"/>
              <a:ext cx="10400282" cy="2856983"/>
            </a:xfrm>
            <a:prstGeom prst="rect">
              <a:avLst/>
            </a:prstGeom>
          </p:spPr>
        </p:pic>
        <p:pic>
          <p:nvPicPr>
            <p:cNvPr id="7" name="Attēls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843" b="89884" l="2654" r="100000">
                          <a14:foregroundMark x1="42077" y1="26589" x2="48654" y2="28298"/>
                          <a14:foregroundMark x1="27538" y1="39029" x2="30231" y2="34723"/>
                          <a14:foregroundMark x1="6731" y1="53315" x2="10615" y2="44771"/>
                          <a14:foregroundMark x1="60885" y1="32809" x2="76077" y2="32057"/>
                          <a14:backgroundMark x1="36962" y1="40670" x2="65462" y2="43814"/>
                          <a14:backgroundMark x1="34423" y1="27068" x2="38423" y2="41422"/>
                          <a14:backgroundMark x1="17731" y1="36364" x2="26462" y2="55981"/>
                          <a14:backgroundMark x1="15577" y1="53589" x2="21923" y2="66234"/>
                          <a14:backgroundMark x1="7654" y1="65072" x2="18154" y2="63158"/>
                          <a14:backgroundMark x1="3346" y1="54751" x2="5385" y2="61722"/>
                          <a14:backgroundMark x1="7385" y1="56938" x2="5769" y2="61449"/>
                          <a14:backgroundMark x1="7808" y1="56186" x2="14923" y2="54751"/>
                          <a14:backgroundMark x1="43808" y1="33766" x2="49462" y2="33766"/>
                          <a14:backgroundMark x1="62231" y1="40191" x2="87346" y2="44498"/>
                          <a14:backgroundMark x1="25385" y1="68353" x2="79154" y2="69105"/>
                          <a14:backgroundMark x1="48500" y1="59809" x2="54846" y2="69310"/>
                        </a14:backgroundRemoval>
                      </a14:imgEffect>
                    </a14:imgLayer>
                  </a14:imgProps>
                </a:ext>
                <a:ext uri="{28A0092B-C50C-407E-A947-70E740481C1C}">
                  <a14:useLocalDpi xmlns:a14="http://schemas.microsoft.com/office/drawing/2010/main" val="0"/>
                </a:ext>
              </a:extLst>
            </a:blip>
            <a:srcRect l="38772" t="18959" r="46063" b="65228"/>
            <a:stretch/>
          </p:blipFill>
          <p:spPr>
            <a:xfrm>
              <a:off x="2392849" y="1718396"/>
              <a:ext cx="2820634" cy="1655461"/>
            </a:xfrm>
            <a:prstGeom prst="rect">
              <a:avLst/>
            </a:prstGeom>
          </p:spPr>
        </p:pic>
        <p:pic>
          <p:nvPicPr>
            <p:cNvPr id="19" name="Attēls 1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479789" flipV="1">
              <a:off x="6368683" y="2411583"/>
              <a:ext cx="1016991" cy="1117434"/>
            </a:xfrm>
            <a:prstGeom prst="rect">
              <a:avLst/>
            </a:prstGeom>
          </p:spPr>
        </p:pic>
        <p:pic>
          <p:nvPicPr>
            <p:cNvPr id="9" name="Attēls 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14037777" flipH="1">
              <a:off x="3967037" y="2395047"/>
              <a:ext cx="1236822" cy="1358977"/>
            </a:xfrm>
            <a:prstGeom prst="rect">
              <a:avLst/>
            </a:prstGeom>
          </p:spPr>
        </p:pic>
        <p:pic>
          <p:nvPicPr>
            <p:cNvPr id="17" name="Attēls 16"/>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rot="10800000">
              <a:off x="5116026" y="2166137"/>
              <a:ext cx="1557034" cy="1608330"/>
            </a:xfrm>
            <a:prstGeom prst="rect">
              <a:avLst/>
            </a:prstGeom>
          </p:spPr>
        </p:pic>
        <p:pic>
          <p:nvPicPr>
            <p:cNvPr id="13" name="Attēls 12"/>
            <p:cNvPicPr>
              <a:picLocks noChangeAspect="1"/>
            </p:cNvPicPr>
            <p:nvPr/>
          </p:nvPicPr>
          <p:blipFill>
            <a:blip r:embed="rId12"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V="1">
              <a:off x="7055737" y="2838227"/>
              <a:ext cx="1016991" cy="1117434"/>
            </a:xfrm>
            <a:prstGeom prst="rect">
              <a:avLst/>
            </a:prstGeom>
          </p:spPr>
        </p:pic>
        <p:pic>
          <p:nvPicPr>
            <p:cNvPr id="11" name="Attēls 10"/>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35946">
              <a:off x="4746074" y="2753660"/>
              <a:ext cx="1639035" cy="1642714"/>
            </a:xfrm>
            <a:prstGeom prst="rect">
              <a:avLst/>
            </a:prstGeom>
          </p:spPr>
        </p:pic>
        <p:pic>
          <p:nvPicPr>
            <p:cNvPr id="12" name="Attēls 11"/>
            <p:cNvPicPr>
              <a:picLocks noChangeAspect="1"/>
            </p:cNvPicPr>
            <p:nvPr/>
          </p:nvPicPr>
          <p:blipFill>
            <a:blip r:embed="rId15" cstate="print">
              <a:extLst>
                <a:ext uri="{BEBA8EAE-BF5A-486C-A8C5-ECC9F3942E4B}">
                  <a14:imgProps xmlns:a14="http://schemas.microsoft.com/office/drawing/2010/main">
                    <a14:imgLayer r:embed="rId11">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6542517" flipV="1">
              <a:off x="6212218" y="2899670"/>
              <a:ext cx="1557034" cy="1608330"/>
            </a:xfrm>
            <a:prstGeom prst="rect">
              <a:avLst/>
            </a:prstGeom>
          </p:spPr>
        </p:pic>
        <p:pic>
          <p:nvPicPr>
            <p:cNvPr id="10" name="Attēls 9"/>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1006941">
              <a:off x="4945262" y="3180659"/>
              <a:ext cx="1162675" cy="1226633"/>
            </a:xfrm>
            <a:prstGeom prst="rect">
              <a:avLst/>
            </a:prstGeom>
          </p:spPr>
        </p:pic>
        <p:pic>
          <p:nvPicPr>
            <p:cNvPr id="14" name="Attēls 13"/>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tretch>
              <a:fillRect/>
            </a:stretch>
          </p:blipFill>
          <p:spPr>
            <a:xfrm rot="4265465">
              <a:off x="3429049" y="2903574"/>
              <a:ext cx="1423887" cy="1427083"/>
            </a:xfrm>
            <a:prstGeom prst="rect">
              <a:avLst/>
            </a:prstGeom>
          </p:spPr>
        </p:pic>
        <p:pic>
          <p:nvPicPr>
            <p:cNvPr id="15" name="Attēls 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079176">
              <a:off x="4125145" y="3485706"/>
              <a:ext cx="1219938" cy="1222676"/>
            </a:xfrm>
            <a:prstGeom prst="rect">
              <a:avLst/>
            </a:prstGeom>
          </p:spPr>
        </p:pic>
        <p:pic>
          <p:nvPicPr>
            <p:cNvPr id="18" name="Attēls 17"/>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978614" flipV="1">
              <a:off x="6484921" y="3742768"/>
              <a:ext cx="917226" cy="967682"/>
            </a:xfrm>
            <a:prstGeom prst="rect">
              <a:avLst/>
            </a:prstGeom>
          </p:spPr>
        </p:pic>
        <p:pic>
          <p:nvPicPr>
            <p:cNvPr id="16" name="Attēls 15"/>
            <p:cNvPicPr>
              <a:picLocks noChangeAspect="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tretch>
              <a:fillRect/>
            </a:stretch>
          </p:blipFill>
          <p:spPr>
            <a:xfrm rot="10800000">
              <a:off x="5559527" y="4003565"/>
              <a:ext cx="834098" cy="835970"/>
            </a:xfrm>
            <a:prstGeom prst="rect">
              <a:avLst/>
            </a:prstGeom>
          </p:spPr>
        </p:pic>
      </p:grpSp>
      <p:sp>
        <p:nvSpPr>
          <p:cNvPr id="21" name="Taisnstūris 20"/>
          <p:cNvSpPr/>
          <p:nvPr/>
        </p:nvSpPr>
        <p:spPr>
          <a:xfrm>
            <a:off x="5936873" y="4307672"/>
            <a:ext cx="4702098" cy="941796"/>
          </a:xfrm>
          <a:prstGeom prst="rect">
            <a:avLst/>
          </a:prstGeom>
        </p:spPr>
        <p:txBody>
          <a:bodyPr wrap="square">
            <a:spAutoFit/>
          </a:bodyPr>
          <a:lstStyle/>
          <a:p>
            <a:pPr>
              <a:lnSpc>
                <a:spcPct val="115000"/>
              </a:lnSpc>
              <a:spcAft>
                <a:spcPts val="800"/>
              </a:spcAft>
            </a:pPr>
            <a:r>
              <a:rPr lang="lv-LV" sz="1600" b="1" dirty="0"/>
              <a:t>4. uzdevums – no piedāvātajiem materiāliem izvelēties piemērotāko kurināmo keramikas apdedzināšanai ugunskurā.</a:t>
            </a:r>
          </a:p>
        </p:txBody>
      </p:sp>
      <p:sp>
        <p:nvSpPr>
          <p:cNvPr id="22" name="TextBox 21"/>
          <p:cNvSpPr txBox="1"/>
          <p:nvPr/>
        </p:nvSpPr>
        <p:spPr>
          <a:xfrm>
            <a:off x="130628" y="6474346"/>
            <a:ext cx="10508343" cy="461665"/>
          </a:xfrm>
          <a:prstGeom prst="rect">
            <a:avLst/>
          </a:prstGeom>
          <a:noFill/>
        </p:spPr>
        <p:txBody>
          <a:bodyPr wrap="square" rtlCol="0">
            <a:spAutoFit/>
          </a:bodyPr>
          <a:lstStyle/>
          <a:p>
            <a:r>
              <a:rPr lang="lv-LV" sz="1200" b="1" dirty="0">
                <a:solidFill>
                  <a:srgbClr val="FF0000"/>
                </a:solidFill>
              </a:rPr>
              <a:t>Risinājums</a:t>
            </a:r>
            <a:r>
              <a:rPr lang="lv-LV" sz="1200" dirty="0">
                <a:solidFill>
                  <a:srgbClr val="FF0000"/>
                </a:solidFill>
              </a:rPr>
              <a:t>: vispiemērotākais kurināmais ir zari un žagari, noder arī čiekuri. Mūsdienu ugunskura apdedzinājumā var izmantot arī zāģētu un skaldītu malku, bet jāatceras, ka agro metālu laikmetā nebija dzelzs darbarīku, lai tādu malku sagatavotu.</a:t>
            </a:r>
          </a:p>
        </p:txBody>
      </p:sp>
      <p:pic>
        <p:nvPicPr>
          <p:cNvPr id="2" name="Attēls 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 y="4402226"/>
            <a:ext cx="2343422" cy="2195542"/>
          </a:xfrm>
          <a:prstGeom prst="rect">
            <a:avLst/>
          </a:prstGeom>
        </p:spPr>
      </p:pic>
      <p:pic>
        <p:nvPicPr>
          <p:cNvPr id="3" name="Attēls 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37628" y="2876701"/>
            <a:ext cx="2168952" cy="1037738"/>
          </a:xfrm>
          <a:prstGeom prst="rect">
            <a:avLst/>
          </a:prstGeom>
        </p:spPr>
      </p:pic>
      <p:pic>
        <p:nvPicPr>
          <p:cNvPr id="5" name="Attēls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0523" y="3992406"/>
            <a:ext cx="1273551" cy="2419642"/>
          </a:xfrm>
          <a:prstGeom prst="rect">
            <a:avLst/>
          </a:prstGeom>
        </p:spPr>
      </p:pic>
      <p:pic>
        <p:nvPicPr>
          <p:cNvPr id="24" name="Attēls 2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470955" y="4419132"/>
            <a:ext cx="2427842" cy="2020615"/>
          </a:xfrm>
          <a:prstGeom prst="rect">
            <a:avLst/>
          </a:prstGeom>
        </p:spPr>
      </p:pic>
      <p:pic>
        <p:nvPicPr>
          <p:cNvPr id="26" name="Attēls 25"/>
          <p:cNvPicPr>
            <a:picLocks noChangeAspect="1"/>
          </p:cNvPicPr>
          <p:nvPr/>
        </p:nvPicPr>
        <p:blipFill rotWithShape="1">
          <a:blip r:embed="rId29" cstate="print">
            <a:extLst>
              <a:ext uri="{28A0092B-C50C-407E-A947-70E740481C1C}">
                <a14:useLocalDpi xmlns:a14="http://schemas.microsoft.com/office/drawing/2010/main" val="0"/>
              </a:ext>
            </a:extLst>
          </a:blip>
          <a:srcRect t="17602" b="11414"/>
          <a:stretch/>
        </p:blipFill>
        <p:spPr>
          <a:xfrm>
            <a:off x="1215581" y="1404786"/>
            <a:ext cx="3978453" cy="2409372"/>
          </a:xfrm>
          <a:prstGeom prst="rect">
            <a:avLst/>
          </a:prstGeom>
        </p:spPr>
      </p:pic>
    </p:spTree>
    <p:extLst>
      <p:ext uri="{BB962C8B-B14F-4D97-AF65-F5344CB8AC3E}">
        <p14:creationId xmlns:p14="http://schemas.microsoft.com/office/powerpoint/2010/main" val="2882120235"/>
      </p:ext>
    </p:extLst>
  </p:cSld>
  <p:clrMapOvr>
    <a:masterClrMapping/>
  </p:clrMapOvr>
</p:sld>
</file>

<file path=ppt/theme/theme1.xml><?xml version="1.0" encoding="utf-8"?>
<a:theme xmlns:a="http://schemas.openxmlformats.org/drawingml/2006/main" name="Office dizains">
  <a:themeElements>
    <a:clrScheme name="Office dizain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dizains">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dizain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1606</TotalTime>
  <Words>365</Words>
  <Application>Microsoft Office PowerPoint</Application>
  <PresentationFormat>Custom</PresentationFormat>
  <Paragraphs>29</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dizains</vt:lpstr>
      <vt:lpstr>PowerPoint Presentation</vt:lpstr>
      <vt:lpstr>PowerPoint Presentation</vt:lpstr>
      <vt:lpstr>PowerPoint Presentation</vt:lpstr>
      <vt:lpstr>PowerPoint Presentation</vt:lpstr>
      <vt:lpstr>PowerPoint Presentation</vt:lpstr>
      <vt:lpstr>PowerPoint Presentation</vt:lpstr>
    </vt:vector>
  </TitlesOfParts>
  <Company>Kultūras ministrija un padotībā esošās iestādes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Baiba Dumpe</dc:creator>
  <cp:lastModifiedBy>Solvita Lodiņa</cp:lastModifiedBy>
  <cp:revision>79</cp:revision>
  <dcterms:created xsi:type="dcterms:W3CDTF">2020-05-16T16:37:43Z</dcterms:created>
  <dcterms:modified xsi:type="dcterms:W3CDTF">2021-12-03T21:04:15Z</dcterms:modified>
</cp:coreProperties>
</file>