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5" r:id="rId3"/>
    <p:sldId id="259" r:id="rId4"/>
    <p:sldId id="273" r:id="rId5"/>
    <p:sldId id="267" r:id="rId6"/>
    <p:sldId id="268" r:id="rId7"/>
    <p:sldId id="269" r:id="rId8"/>
    <p:sldId id="274" r:id="rId9"/>
    <p:sldId id="277" r:id="rId10"/>
    <p:sldId id="27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F411-E6A7-4B63-8C16-D58D643C769B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19BF-D21E-48ED-A306-8C1238EA6E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5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9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7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5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8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6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0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1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26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05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5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8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LrWB02BLWtA?feature=oembed" TargetMode="External"/><Relationship Id="rId1" Type="http://schemas.openxmlformats.org/officeDocument/2006/relationships/video" Target="https://www.youtube.com/embed/EmpEMjCPywQ?feature=oembed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mpEMjCPyw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xGM15oQFdQ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SdFcauSlo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SdFcauSlo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rWB02BLWt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4ACB7-3E00-4863-A4AE-405E742E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D9034-AC5F-48AF-B6F6-2F818CE7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5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84FA1-1764-4B2E-94FA-B3EBB616C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1" y="5262468"/>
            <a:ext cx="2159687" cy="1595532"/>
          </a:xfrm>
          <a:prstGeom prst="rect">
            <a:avLst/>
          </a:prstGeom>
        </p:spPr>
      </p:pic>
      <p:pic>
        <p:nvPicPr>
          <p:cNvPr id="5" name="Online Media 4" title="Neolￄﾫta laika cilvￄﾓku sadzￄﾫves rekonstrukcija">
            <a:hlinkClick r:id="" action="ppaction://media"/>
            <a:extLst>
              <a:ext uri="{FF2B5EF4-FFF2-40B4-BE49-F238E27FC236}">
                <a16:creationId xmlns:a16="http://schemas.microsoft.com/office/drawing/2014/main" id="{15D89F46-E709-41A0-A834-C84FABD754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30187" y="242596"/>
            <a:ext cx="914942" cy="516942"/>
          </a:xfrm>
          <a:prstGeom prst="rect">
            <a:avLst/>
          </a:prstGeom>
        </p:spPr>
      </p:pic>
      <p:pic>
        <p:nvPicPr>
          <p:cNvPr id="2" name="Online Media 1" title="Apￄﾣￄﾓrbs Akmens laikmetￄﾁ">
            <a:hlinkClick r:id="" action="ppaction://media"/>
            <a:extLst>
              <a:ext uri="{FF2B5EF4-FFF2-40B4-BE49-F238E27FC236}">
                <a16:creationId xmlns:a16="http://schemas.microsoft.com/office/drawing/2014/main" id="{0C7438B0-65E9-4AAE-958E-FF3100AB2D8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96850" y="1768475"/>
            <a:ext cx="79796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C8CFF-9C0E-4B2B-8A6A-C7DB8015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1" y="510287"/>
            <a:ext cx="7818798" cy="5837426"/>
          </a:xfrm>
          <a:prstGeom prst="rect">
            <a:avLst/>
          </a:prstGeom>
        </p:spPr>
      </p:pic>
      <p:sp>
        <p:nvSpPr>
          <p:cNvPr id="3" name="Flowchart: Summing Junction 2">
            <a:extLst>
              <a:ext uri="{FF2B5EF4-FFF2-40B4-BE49-F238E27FC236}">
                <a16:creationId xmlns:a16="http://schemas.microsoft.com/office/drawing/2014/main" id="{7F896BAC-E029-4BEC-A8A4-A0D6E9729AD8}"/>
              </a:ext>
            </a:extLst>
          </p:cNvPr>
          <p:cNvSpPr/>
          <p:nvPr/>
        </p:nvSpPr>
        <p:spPr>
          <a:xfrm>
            <a:off x="7816335" y="4783434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ivision Sign 3">
            <a:extLst>
              <a:ext uri="{FF2B5EF4-FFF2-40B4-BE49-F238E27FC236}">
                <a16:creationId xmlns:a16="http://schemas.microsoft.com/office/drawing/2014/main" id="{45AED8B6-797A-4D79-B0A0-E1D81768979D}"/>
              </a:ext>
            </a:extLst>
          </p:cNvPr>
          <p:cNvSpPr/>
          <p:nvPr/>
        </p:nvSpPr>
        <p:spPr>
          <a:xfrm>
            <a:off x="4455503" y="5843860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99A933F3-3A43-4830-AB3B-48031315868A}"/>
              </a:ext>
            </a:extLst>
          </p:cNvPr>
          <p:cNvSpPr/>
          <p:nvPr/>
        </p:nvSpPr>
        <p:spPr>
          <a:xfrm>
            <a:off x="917117" y="4848749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0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eolￄﾫta laika cilvￄﾓku sadzￄﾫves rekonstrukcija">
            <a:hlinkClick r:id="" action="ppaction://media"/>
            <a:extLst>
              <a:ext uri="{FF2B5EF4-FFF2-40B4-BE49-F238E27FC236}">
                <a16:creationId xmlns:a16="http://schemas.microsoft.com/office/drawing/2014/main" id="{929B39FC-E52B-4401-B7ED-0CAA1597A1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3" y="933061"/>
            <a:ext cx="9122577" cy="5154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5EC3D-09D9-4839-9166-314A4C6F2FC0}"/>
              </a:ext>
            </a:extLst>
          </p:cNvPr>
          <p:cNvSpPr txBox="1"/>
          <p:nvPr/>
        </p:nvSpPr>
        <p:spPr>
          <a:xfrm>
            <a:off x="2213969" y="323850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 </a:t>
            </a:r>
            <a:r>
              <a:rPr lang="lv-LV" b="1" dirty="0"/>
              <a:t>Neolīta laika cilvēku sadzīves rekonstrukcija 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8D245-D041-49CC-B612-5E9A5DFC3A14}"/>
              </a:ext>
            </a:extLst>
          </p:cNvPr>
          <p:cNvSpPr txBox="1"/>
          <p:nvPr/>
        </p:nvSpPr>
        <p:spPr>
          <a:xfrm>
            <a:off x="4051813" y="69318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5.36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C516-44B6-4DC9-9EDB-6B4C6EE44DEF}"/>
              </a:ext>
            </a:extLst>
          </p:cNvPr>
          <p:cNvSpPr txBox="1"/>
          <p:nvPr/>
        </p:nvSpPr>
        <p:spPr>
          <a:xfrm>
            <a:off x="8463155" y="321129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2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61C74-B706-48D9-A030-794525B6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CB8BF-03D2-4C37-9CCE-1ACD42A26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" y="1694982"/>
            <a:ext cx="4134666" cy="2919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3FA9D-AB22-43D1-94A3-2DFEF8ECB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74" y="1694982"/>
            <a:ext cx="4134666" cy="29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eolￄﾫts">
            <a:hlinkClick r:id="" action="ppaction://media"/>
            <a:extLst>
              <a:ext uri="{FF2B5EF4-FFF2-40B4-BE49-F238E27FC236}">
                <a16:creationId xmlns:a16="http://schemas.microsoft.com/office/drawing/2014/main" id="{3EDA8221-A417-4697-A623-F2F97AD611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91682"/>
            <a:ext cx="9155605" cy="5172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6CAF0-B170-426D-9DA9-55F6312138F2}"/>
              </a:ext>
            </a:extLst>
          </p:cNvPr>
          <p:cNvSpPr txBox="1"/>
          <p:nvPr/>
        </p:nvSpPr>
        <p:spPr>
          <a:xfrm>
            <a:off x="143485" y="142247"/>
            <a:ext cx="8857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Atkārtojums</a:t>
            </a:r>
          </a:p>
          <a:p>
            <a:r>
              <a:rPr lang="lv-LV" b="1" dirty="0"/>
              <a:t>                         </a:t>
            </a:r>
            <a:r>
              <a:rPr lang="lv-LV" sz="1600" b="1" dirty="0"/>
              <a:t>4</a:t>
            </a:r>
            <a:r>
              <a:rPr lang="lv-LV" b="1" dirty="0"/>
              <a:t>. t. animācijas fragments –  akmens laikmeta vēlais periods – neolīts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8BF0-422B-4363-8C57-2D41FFFBDD2B}"/>
              </a:ext>
            </a:extLst>
          </p:cNvPr>
          <p:cNvSpPr txBox="1"/>
          <p:nvPr/>
        </p:nvSpPr>
        <p:spPr>
          <a:xfrm>
            <a:off x="4186316" y="727113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5.39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D2D0E-1B44-4568-8A23-D9B6873630D2}"/>
              </a:ext>
            </a:extLst>
          </p:cNvPr>
          <p:cNvSpPr txBox="1"/>
          <p:nvPr/>
        </p:nvSpPr>
        <p:spPr>
          <a:xfrm>
            <a:off x="8466389" y="355400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7.2.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880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D6942-42FD-4F34-9BCA-31F38F87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9" y="0"/>
            <a:ext cx="916185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FE1E9-03C6-47EC-9996-F204F0B7AEF0}"/>
              </a:ext>
            </a:extLst>
          </p:cNvPr>
          <p:cNvSpPr/>
          <p:nvPr/>
        </p:nvSpPr>
        <p:spPr>
          <a:xfrm>
            <a:off x="1623527" y="6036905"/>
            <a:ext cx="5663681" cy="513184"/>
          </a:xfrm>
          <a:custGeom>
            <a:avLst/>
            <a:gdLst>
              <a:gd name="connsiteX0" fmla="*/ 0 w 5159829"/>
              <a:gd name="connsiteY0" fmla="*/ 0 h 457200"/>
              <a:gd name="connsiteX1" fmla="*/ 5159829 w 5159829"/>
              <a:gd name="connsiteY1" fmla="*/ 0 h 457200"/>
              <a:gd name="connsiteX2" fmla="*/ 5159829 w 5159829"/>
              <a:gd name="connsiteY2" fmla="*/ 457200 h 457200"/>
              <a:gd name="connsiteX3" fmla="*/ 0 w 5159829"/>
              <a:gd name="connsiteY3" fmla="*/ 457200 h 457200"/>
              <a:gd name="connsiteX4" fmla="*/ 0 w 5159829"/>
              <a:gd name="connsiteY4" fmla="*/ 0 h 457200"/>
              <a:gd name="connsiteX0" fmla="*/ 0 w 5309118"/>
              <a:gd name="connsiteY0" fmla="*/ 0 h 457200"/>
              <a:gd name="connsiteX1" fmla="*/ 5309118 w 5309118"/>
              <a:gd name="connsiteY1" fmla="*/ 9330 h 457200"/>
              <a:gd name="connsiteX2" fmla="*/ 5159829 w 5309118"/>
              <a:gd name="connsiteY2" fmla="*/ 457200 h 457200"/>
              <a:gd name="connsiteX3" fmla="*/ 0 w 5309118"/>
              <a:gd name="connsiteY3" fmla="*/ 457200 h 457200"/>
              <a:gd name="connsiteX4" fmla="*/ 0 w 5309118"/>
              <a:gd name="connsiteY4" fmla="*/ 0 h 457200"/>
              <a:gd name="connsiteX0" fmla="*/ 0 w 5309118"/>
              <a:gd name="connsiteY0" fmla="*/ 0 h 457200"/>
              <a:gd name="connsiteX1" fmla="*/ 5309118 w 5309118"/>
              <a:gd name="connsiteY1" fmla="*/ 9330 h 457200"/>
              <a:gd name="connsiteX2" fmla="*/ 5159829 w 5309118"/>
              <a:gd name="connsiteY2" fmla="*/ 457200 h 457200"/>
              <a:gd name="connsiteX3" fmla="*/ 0 w 5309118"/>
              <a:gd name="connsiteY3" fmla="*/ 457200 h 457200"/>
              <a:gd name="connsiteX4" fmla="*/ 0 w 5309118"/>
              <a:gd name="connsiteY4" fmla="*/ 0 h 457200"/>
              <a:gd name="connsiteX0" fmla="*/ 0 w 5389494"/>
              <a:gd name="connsiteY0" fmla="*/ 0 h 457200"/>
              <a:gd name="connsiteX1" fmla="*/ 5309118 w 5389494"/>
              <a:gd name="connsiteY1" fmla="*/ 9330 h 457200"/>
              <a:gd name="connsiteX2" fmla="*/ 5383764 w 5389494"/>
              <a:gd name="connsiteY2" fmla="*/ 410547 h 457200"/>
              <a:gd name="connsiteX3" fmla="*/ 0 w 5389494"/>
              <a:gd name="connsiteY3" fmla="*/ 457200 h 457200"/>
              <a:gd name="connsiteX4" fmla="*/ 0 w 5389494"/>
              <a:gd name="connsiteY4" fmla="*/ 0 h 457200"/>
              <a:gd name="connsiteX0" fmla="*/ 261257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61257 w 5650751"/>
              <a:gd name="connsiteY4" fmla="*/ 0 h 438539"/>
              <a:gd name="connsiteX0" fmla="*/ 261257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61257 w 5650751"/>
              <a:gd name="connsiteY4" fmla="*/ 0 h 438539"/>
              <a:gd name="connsiteX0" fmla="*/ 261257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61257 w 5650751"/>
              <a:gd name="connsiteY4" fmla="*/ 0 h 438539"/>
              <a:gd name="connsiteX0" fmla="*/ 214604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14604 w 5650751"/>
              <a:gd name="connsiteY4" fmla="*/ 0 h 438539"/>
              <a:gd name="connsiteX0" fmla="*/ 214604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14604 w 5650751"/>
              <a:gd name="connsiteY4" fmla="*/ 0 h 438539"/>
              <a:gd name="connsiteX0" fmla="*/ 214604 w 5724312"/>
              <a:gd name="connsiteY0" fmla="*/ 0 h 504251"/>
              <a:gd name="connsiteX1" fmla="*/ 5570375 w 5724312"/>
              <a:gd name="connsiteY1" fmla="*/ 9330 h 504251"/>
              <a:gd name="connsiteX2" fmla="*/ 5719666 w 5724312"/>
              <a:gd name="connsiteY2" fmla="*/ 503853 h 504251"/>
              <a:gd name="connsiteX3" fmla="*/ 0 w 5724312"/>
              <a:gd name="connsiteY3" fmla="*/ 438539 h 504251"/>
              <a:gd name="connsiteX4" fmla="*/ 214604 w 5724312"/>
              <a:gd name="connsiteY4" fmla="*/ 0 h 504251"/>
              <a:gd name="connsiteX0" fmla="*/ 214604 w 5724312"/>
              <a:gd name="connsiteY0" fmla="*/ 0 h 503853"/>
              <a:gd name="connsiteX1" fmla="*/ 5570375 w 5724312"/>
              <a:gd name="connsiteY1" fmla="*/ 9330 h 503853"/>
              <a:gd name="connsiteX2" fmla="*/ 5719666 w 5724312"/>
              <a:gd name="connsiteY2" fmla="*/ 503853 h 503853"/>
              <a:gd name="connsiteX3" fmla="*/ 0 w 5724312"/>
              <a:gd name="connsiteY3" fmla="*/ 438539 h 503853"/>
              <a:gd name="connsiteX4" fmla="*/ 214604 w 5724312"/>
              <a:gd name="connsiteY4" fmla="*/ 0 h 503853"/>
              <a:gd name="connsiteX0" fmla="*/ 261257 w 5770965"/>
              <a:gd name="connsiteY0" fmla="*/ 0 h 513184"/>
              <a:gd name="connsiteX1" fmla="*/ 5617028 w 5770965"/>
              <a:gd name="connsiteY1" fmla="*/ 9330 h 513184"/>
              <a:gd name="connsiteX2" fmla="*/ 5766319 w 5770965"/>
              <a:gd name="connsiteY2" fmla="*/ 503853 h 513184"/>
              <a:gd name="connsiteX3" fmla="*/ 0 w 5770965"/>
              <a:gd name="connsiteY3" fmla="*/ 513184 h 513184"/>
              <a:gd name="connsiteX4" fmla="*/ 261257 w 5770965"/>
              <a:gd name="connsiteY4" fmla="*/ 0 h 5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965" h="513184">
                <a:moveTo>
                  <a:pt x="261257" y="0"/>
                </a:moveTo>
                <a:cubicBezTo>
                  <a:pt x="2102498" y="96416"/>
                  <a:pt x="3831771" y="6220"/>
                  <a:pt x="5617028" y="9330"/>
                </a:cubicBezTo>
                <a:cubicBezTo>
                  <a:pt x="5445967" y="242596"/>
                  <a:pt x="5816082" y="354563"/>
                  <a:pt x="5766319" y="503853"/>
                </a:cubicBezTo>
                <a:cubicBezTo>
                  <a:pt x="3884645" y="401217"/>
                  <a:pt x="2049625" y="429208"/>
                  <a:pt x="0" y="513184"/>
                </a:cubicBezTo>
                <a:cubicBezTo>
                  <a:pt x="441649" y="301689"/>
                  <a:pt x="174171" y="146180"/>
                  <a:pt x="2612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Nocel un pārbaudi!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C451F9-CD7B-4F51-8DB2-D1C5DF27B3BD}"/>
              </a:ext>
            </a:extLst>
          </p:cNvPr>
          <p:cNvSpPr/>
          <p:nvPr/>
        </p:nvSpPr>
        <p:spPr>
          <a:xfrm>
            <a:off x="7528560" y="1953989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Liellopi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92F8E-55D8-4414-9ECF-2B6CE73FA221}"/>
              </a:ext>
            </a:extLst>
          </p:cNvPr>
          <p:cNvSpPr/>
          <p:nvPr/>
        </p:nvSpPr>
        <p:spPr>
          <a:xfrm>
            <a:off x="7528560" y="2296888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Ēzeļi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EAFD9A-435F-41F8-BE19-EFBD39197B4C}"/>
              </a:ext>
            </a:extLst>
          </p:cNvPr>
          <p:cNvSpPr/>
          <p:nvPr/>
        </p:nvSpPr>
        <p:spPr>
          <a:xfrm>
            <a:off x="7536180" y="2674079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Vistas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EE9397-7904-4348-9D3E-7C2797A61E25}"/>
              </a:ext>
            </a:extLst>
          </p:cNvPr>
          <p:cNvSpPr/>
          <p:nvPr/>
        </p:nvSpPr>
        <p:spPr>
          <a:xfrm>
            <a:off x="7536180" y="3005548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Kvieši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C60576-246D-4204-9D56-5F86E11FFB8A}"/>
              </a:ext>
            </a:extLst>
          </p:cNvPr>
          <p:cNvSpPr/>
          <p:nvPr/>
        </p:nvSpPr>
        <p:spPr>
          <a:xfrm>
            <a:off x="7536180" y="3329398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Zirgi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BD255C-C418-494D-B073-3449175ED86B}"/>
              </a:ext>
            </a:extLst>
          </p:cNvPr>
          <p:cNvSpPr/>
          <p:nvPr/>
        </p:nvSpPr>
        <p:spPr>
          <a:xfrm>
            <a:off x="7528560" y="3980907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Rīsi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B413F1-9C03-42CB-ACBA-F9C2D63DAFE2}"/>
              </a:ext>
            </a:extLst>
          </p:cNvPr>
          <p:cNvSpPr/>
          <p:nvPr/>
        </p:nvSpPr>
        <p:spPr>
          <a:xfrm>
            <a:off x="7536180" y="3660867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Mieži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F7A8D3-CC8B-4BCA-9D2E-ABB335DFB1CB}"/>
              </a:ext>
            </a:extLst>
          </p:cNvPr>
          <p:cNvSpPr/>
          <p:nvPr/>
        </p:nvSpPr>
        <p:spPr>
          <a:xfrm>
            <a:off x="7536180" y="464384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Cūkas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5A02EF-1AF4-4322-8303-652384C17E13}"/>
              </a:ext>
            </a:extLst>
          </p:cNvPr>
          <p:cNvSpPr/>
          <p:nvPr/>
        </p:nvSpPr>
        <p:spPr>
          <a:xfrm>
            <a:off x="7528560" y="432380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Kazas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D2D658-2B87-43C7-950A-51BABAB82CAB}"/>
              </a:ext>
            </a:extLst>
          </p:cNvPr>
          <p:cNvSpPr/>
          <p:nvPr/>
        </p:nvSpPr>
        <p:spPr>
          <a:xfrm>
            <a:off x="7536180" y="496388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Olīvas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0D5B21-BA7B-4BEA-8BEA-75DEF2528D99}"/>
              </a:ext>
            </a:extLst>
          </p:cNvPr>
          <p:cNvSpPr/>
          <p:nvPr/>
        </p:nvSpPr>
        <p:spPr>
          <a:xfrm>
            <a:off x="7536180" y="526868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Aitas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FEB1B-4B11-4144-A677-F68F5CF8A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5" y="-3234"/>
            <a:ext cx="9197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88A403-71C4-489A-8CCC-75C65771A690}"/>
              </a:ext>
            </a:extLst>
          </p:cNvPr>
          <p:cNvSpPr txBox="1"/>
          <p:nvPr/>
        </p:nvSpPr>
        <p:spPr>
          <a:xfrm>
            <a:off x="5290457" y="4082142"/>
            <a:ext cx="2957028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Pārbaudi, vai uzminēji atbildi!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14993-FE1D-4C06-9A50-6F376C0FDDC2}"/>
              </a:ext>
            </a:extLst>
          </p:cNvPr>
          <p:cNvSpPr txBox="1"/>
          <p:nvPr/>
        </p:nvSpPr>
        <p:spPr>
          <a:xfrm>
            <a:off x="313685" y="5507800"/>
            <a:ext cx="3939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/>
              <a:t>   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Neolītiskā revolūcija </a:t>
            </a:r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ir pārmaiņas, kas iezīmē 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iedzīvotāju pāreju no savācējsaimniecības uz 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ražotājsaimniecību un vietsēdību, kā rezultātā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attīstījās lauksaimniecība un lopkopība, podniecība.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3EAA-6989-4E20-9878-CD0D7AE48F8D}"/>
              </a:ext>
            </a:extLst>
          </p:cNvPr>
          <p:cNvSpPr txBox="1"/>
          <p:nvPr/>
        </p:nvSpPr>
        <p:spPr>
          <a:xfrm>
            <a:off x="5473956" y="5477932"/>
            <a:ext cx="3670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/>
              <a:t>   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Auglīgais pusmēness </a:t>
            </a:r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ir puslokā izkārtotas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Tuvajo Austrumu  teritorijas – mūsdienu Turcija,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 Izraēla, Irāka, Irāna, Sīrija un daļēji Ēģipte, 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kuras pirmās pārgāja uz ražotājsaimniecību .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C6C270-0000-4B32-BE4B-3D21C43A555C}"/>
              </a:ext>
            </a:extLst>
          </p:cNvPr>
          <p:cNvSpPr/>
          <p:nvPr/>
        </p:nvSpPr>
        <p:spPr>
          <a:xfrm>
            <a:off x="2283327" y="1798520"/>
            <a:ext cx="897467" cy="2017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7C1DFC-6B41-4C81-8C20-F93428EBBC88}"/>
              </a:ext>
            </a:extLst>
          </p:cNvPr>
          <p:cNvSpPr/>
          <p:nvPr/>
        </p:nvSpPr>
        <p:spPr>
          <a:xfrm>
            <a:off x="997730" y="2286001"/>
            <a:ext cx="721003" cy="2095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171434-95DE-4042-808A-787E9DD13A7C}"/>
              </a:ext>
            </a:extLst>
          </p:cNvPr>
          <p:cNvSpPr/>
          <p:nvPr/>
        </p:nvSpPr>
        <p:spPr>
          <a:xfrm>
            <a:off x="2441520" y="2793999"/>
            <a:ext cx="2130480" cy="2730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73A841-D815-467C-A42B-5BD5DCB07E52}"/>
              </a:ext>
            </a:extLst>
          </p:cNvPr>
          <p:cNvSpPr/>
          <p:nvPr/>
        </p:nvSpPr>
        <p:spPr>
          <a:xfrm>
            <a:off x="2441520" y="3050921"/>
            <a:ext cx="897467" cy="2542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1CCEA-3F4F-4157-860E-6CA681A6CA43}"/>
              </a:ext>
            </a:extLst>
          </p:cNvPr>
          <p:cNvSpPr/>
          <p:nvPr/>
        </p:nvSpPr>
        <p:spPr>
          <a:xfrm>
            <a:off x="421872" y="3300960"/>
            <a:ext cx="2542130" cy="2518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07AC1C-FF8E-4633-825B-745DD97F44D7}"/>
              </a:ext>
            </a:extLst>
          </p:cNvPr>
          <p:cNvSpPr/>
          <p:nvPr/>
        </p:nvSpPr>
        <p:spPr>
          <a:xfrm>
            <a:off x="3561794" y="3547827"/>
            <a:ext cx="747739" cy="218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D2AF32-E746-431C-80E0-83AAC0928D46}"/>
              </a:ext>
            </a:extLst>
          </p:cNvPr>
          <p:cNvSpPr/>
          <p:nvPr/>
        </p:nvSpPr>
        <p:spPr>
          <a:xfrm>
            <a:off x="1555732" y="4013278"/>
            <a:ext cx="496411" cy="23760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754642-5DDC-4728-BEDB-E64E7E49177B}"/>
              </a:ext>
            </a:extLst>
          </p:cNvPr>
          <p:cNvSpPr/>
          <p:nvPr/>
        </p:nvSpPr>
        <p:spPr>
          <a:xfrm>
            <a:off x="4130972" y="4042686"/>
            <a:ext cx="403563" cy="2188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DC66B-EB39-40BE-8B2E-0D846187D56C}"/>
              </a:ext>
            </a:extLst>
          </p:cNvPr>
          <p:cNvSpPr/>
          <p:nvPr/>
        </p:nvSpPr>
        <p:spPr>
          <a:xfrm>
            <a:off x="1964267" y="4301215"/>
            <a:ext cx="889000" cy="203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94130C-1F70-4CCE-AC16-6D29A34B4DF5}"/>
              </a:ext>
            </a:extLst>
          </p:cNvPr>
          <p:cNvSpPr/>
          <p:nvPr/>
        </p:nvSpPr>
        <p:spPr>
          <a:xfrm>
            <a:off x="421871" y="4548206"/>
            <a:ext cx="1254528" cy="2523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3588D0-D665-46BC-9108-CFA881D0C3F7}"/>
              </a:ext>
            </a:extLst>
          </p:cNvPr>
          <p:cNvSpPr/>
          <p:nvPr/>
        </p:nvSpPr>
        <p:spPr>
          <a:xfrm>
            <a:off x="2639375" y="4801019"/>
            <a:ext cx="967873" cy="203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4BAFB8-85C4-4FDA-96AE-FCBC4C5312CB}"/>
              </a:ext>
            </a:extLst>
          </p:cNvPr>
          <p:cNvSpPr/>
          <p:nvPr/>
        </p:nvSpPr>
        <p:spPr>
          <a:xfrm>
            <a:off x="4907994" y="2080417"/>
            <a:ext cx="1001739" cy="253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01649F-2333-4A31-BA78-3CA4BBB3BE0C}"/>
              </a:ext>
            </a:extLst>
          </p:cNvPr>
          <p:cNvSpPr/>
          <p:nvPr/>
        </p:nvSpPr>
        <p:spPr>
          <a:xfrm>
            <a:off x="4907994" y="2816141"/>
            <a:ext cx="1086406" cy="2794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91F438-0F59-44FC-8903-0EED669A179E}"/>
              </a:ext>
            </a:extLst>
          </p:cNvPr>
          <p:cNvSpPr/>
          <p:nvPr/>
        </p:nvSpPr>
        <p:spPr>
          <a:xfrm>
            <a:off x="6256867" y="2827696"/>
            <a:ext cx="567266" cy="2393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332F19-29B9-414E-9738-9EC89F7419F3}"/>
              </a:ext>
            </a:extLst>
          </p:cNvPr>
          <p:cNvSpPr/>
          <p:nvPr/>
        </p:nvSpPr>
        <p:spPr>
          <a:xfrm>
            <a:off x="7000545" y="3323167"/>
            <a:ext cx="1643922" cy="1820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6CFC162-236A-4CFC-9FFB-60DA76844E4C}"/>
              </a:ext>
            </a:extLst>
          </p:cNvPr>
          <p:cNvSpPr/>
          <p:nvPr/>
        </p:nvSpPr>
        <p:spPr>
          <a:xfrm>
            <a:off x="3686531" y="1343593"/>
            <a:ext cx="897467" cy="2116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Nocel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6CD0E3-6A7B-476F-92A4-64F3CFC8E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22" cy="6858000"/>
          </a:xfrm>
          <a:prstGeom prst="rect">
            <a:avLst/>
          </a:prstGeom>
        </p:spPr>
      </p:pic>
      <p:pic>
        <p:nvPicPr>
          <p:cNvPr id="4" name="Online Media 3" title="Agrￄﾁ neolￄﾫta Narvas jeb Osas keramika">
            <a:hlinkClick r:id="" action="ppaction://media"/>
            <a:extLst>
              <a:ext uri="{FF2B5EF4-FFF2-40B4-BE49-F238E27FC236}">
                <a16:creationId xmlns:a16="http://schemas.microsoft.com/office/drawing/2014/main" id="{C6A4F885-709B-4621-9ABC-ACD8D007E4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527" y="877077"/>
            <a:ext cx="957832" cy="5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25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grￄﾁ neolￄﾫta Narvas jeb Osas keramika">
            <a:hlinkClick r:id="" action="ppaction://media"/>
            <a:extLst>
              <a:ext uri="{FF2B5EF4-FFF2-40B4-BE49-F238E27FC236}">
                <a16:creationId xmlns:a16="http://schemas.microsoft.com/office/drawing/2014/main" id="{1CF4632B-9FDD-4426-B123-BF47AE9ACA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43676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25CFC-4309-46C9-84D4-E00A73ACF5C0}"/>
              </a:ext>
            </a:extLst>
          </p:cNvPr>
          <p:cNvSpPr txBox="1"/>
          <p:nvPr/>
        </p:nvSpPr>
        <p:spPr>
          <a:xfrm>
            <a:off x="1806891" y="235844"/>
            <a:ext cx="570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 Agrā neolīta keramika. Narvas kultūras jeb Osas keramika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DD558-BF6B-41D5-8D38-1F0E9A6FCFB7}"/>
              </a:ext>
            </a:extLst>
          </p:cNvPr>
          <p:cNvSpPr txBox="1"/>
          <p:nvPr/>
        </p:nvSpPr>
        <p:spPr>
          <a:xfrm>
            <a:off x="4400550" y="466677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6.49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FC01A-51F6-4BD8-B0AF-8F2A5D874CC0}"/>
              </a:ext>
            </a:extLst>
          </p:cNvPr>
          <p:cNvSpPr txBox="1"/>
          <p:nvPr/>
        </p:nvSpPr>
        <p:spPr>
          <a:xfrm>
            <a:off x="8524875" y="23584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7.5.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772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pￄﾣￄﾓrbs Akmens laikmetￄﾁ">
            <a:hlinkClick r:id="" action="ppaction://media"/>
            <a:extLst>
              <a:ext uri="{FF2B5EF4-FFF2-40B4-BE49-F238E27FC236}">
                <a16:creationId xmlns:a16="http://schemas.microsoft.com/office/drawing/2014/main" id="{B285E0BB-411F-4586-AD67-335DA1A489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32925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5C4C8-0DC5-4C67-8026-222923999489}"/>
              </a:ext>
            </a:extLst>
          </p:cNvPr>
          <p:cNvSpPr txBox="1"/>
          <p:nvPr/>
        </p:nvSpPr>
        <p:spPr>
          <a:xfrm>
            <a:off x="3966871" y="75592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3.42 min.</a:t>
            </a:r>
            <a:endParaRPr lang="pl-PL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4C6FB-A6C9-4218-B52B-01C85A1AE0BA}"/>
              </a:ext>
            </a:extLst>
          </p:cNvPr>
          <p:cNvSpPr txBox="1"/>
          <p:nvPr/>
        </p:nvSpPr>
        <p:spPr>
          <a:xfrm>
            <a:off x="2939142" y="166272"/>
            <a:ext cx="27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 </a:t>
            </a:r>
            <a:r>
              <a:rPr lang="lv-LV" b="1" dirty="0"/>
              <a:t>Apģērbs akmens laikmetā </a:t>
            </a:r>
            <a:endParaRPr lang="pl-P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A93AE-4BA9-485A-ABF6-C71A2E178AD5}"/>
              </a:ext>
            </a:extLst>
          </p:cNvPr>
          <p:cNvSpPr txBox="1"/>
          <p:nvPr/>
        </p:nvSpPr>
        <p:spPr>
          <a:xfrm>
            <a:off x="2425507" y="445710"/>
            <a:ext cx="377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Stāsta LNVM pētniece, Mg. hist. Irita Žeiere</a:t>
            </a:r>
            <a:endParaRPr lang="pl-PL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AA007-7EF5-4B3B-AFB9-1E2900C9C35A}"/>
              </a:ext>
            </a:extLst>
          </p:cNvPr>
          <p:cNvSpPr txBox="1"/>
          <p:nvPr/>
        </p:nvSpPr>
        <p:spPr>
          <a:xfrm>
            <a:off x="8458200" y="19705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7.10.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625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144</Words>
  <Application>Microsoft Office PowerPoint</Application>
  <PresentationFormat>On-screen Show (4:3)</PresentationFormat>
  <Paragraphs>36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37</cp:revision>
  <dcterms:created xsi:type="dcterms:W3CDTF">2021-11-06T18:23:59Z</dcterms:created>
  <dcterms:modified xsi:type="dcterms:W3CDTF">2022-02-27T08:42:17Z</dcterms:modified>
</cp:coreProperties>
</file>