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73" r:id="rId4"/>
    <p:sldId id="267" r:id="rId5"/>
    <p:sldId id="279" r:id="rId6"/>
    <p:sldId id="268" r:id="rId7"/>
    <p:sldId id="269" r:id="rId8"/>
    <p:sldId id="274" r:id="rId9"/>
    <p:sldId id="264" r:id="rId10"/>
    <p:sldId id="265" r:id="rId11"/>
    <p:sldId id="270" r:id="rId12"/>
    <p:sldId id="263" r:id="rId13"/>
    <p:sldId id="278" r:id="rId14"/>
    <p:sldId id="277" r:id="rId15"/>
    <p:sldId id="271" r:id="rId16"/>
    <p:sldId id="275" r:id="rId17"/>
    <p:sldId id="276" r:id="rId18"/>
    <p:sldId id="272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F411-E6A7-4B63-8C16-D58D643C769B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19BF-D21E-48ED-A306-8C1238EA6E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51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519BF-D21E-48ED-A306-8C1238EA6E8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76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9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7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5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8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61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0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1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26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05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50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6F3B-1067-4A80-96AE-3F5A4E62251C}" type="datetimeFigureOut">
              <a:rPr lang="pl-PL" smtClean="0"/>
              <a:t>27.02.2022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3BB5-CB9F-4583-8C23-0195E11AC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8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bh-sW-9n4w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bh-sW-9n4w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rWB02BLWtA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video" Target="https://www.youtube.com/embed/LrWB02BLWtA?feature=oembed" TargetMode="External"/><Relationship Id="rId1" Type="http://schemas.openxmlformats.org/officeDocument/2006/relationships/video" Target="https://www.youtube.com/embed/EmpEMjCPywQ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mpEMjCPywQ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KaqBFpQ7e8?feature=oembe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video" Target="https://www.youtube.com/embed/SKaqBFpQ7e8?feature=oembed" TargetMode="External"/><Relationship Id="rId16" Type="http://schemas.openxmlformats.org/officeDocument/2006/relationships/image" Target="../media/image18.png"/><Relationship Id="rId20" Type="http://schemas.openxmlformats.org/officeDocument/2006/relationships/image" Target="../media/image35.png"/><Relationship Id="rId1" Type="http://schemas.openxmlformats.org/officeDocument/2006/relationships/video" Target="https://www.youtube.com/embed/EmpEMjCPywQ?feature=oembed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23" Type="http://schemas.openxmlformats.org/officeDocument/2006/relationships/image" Target="../media/image20.jpe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xGM15oQFdQ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SdFcauSlo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SdFcauSlo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4ACB7-3E00-4863-A4AE-405E742E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E1D0C-8D12-428F-82A9-11B2F7A4E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0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6FE68-7974-48C4-A772-4A7256DA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422" cy="68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1ACDE-012B-4BAF-B12E-4A978A40F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570" cy="6858000"/>
          </a:xfrm>
          <a:prstGeom prst="rect">
            <a:avLst/>
          </a:prstGeom>
        </p:spPr>
      </p:pic>
      <p:pic>
        <p:nvPicPr>
          <p:cNvPr id="4" name="Online Media 3" title="Neolￄﾫta bￅﾫves">
            <a:hlinkClick r:id="" action="ppaction://media"/>
            <a:extLst>
              <a:ext uri="{FF2B5EF4-FFF2-40B4-BE49-F238E27FC236}">
                <a16:creationId xmlns:a16="http://schemas.microsoft.com/office/drawing/2014/main" id="{EE456DA1-28CC-4BAA-BB07-C9EC2F152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8922" y="1777855"/>
            <a:ext cx="1120710" cy="6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eolￄﾫta bￅﾫves">
            <a:hlinkClick r:id="" action="ppaction://media"/>
            <a:extLst>
              <a:ext uri="{FF2B5EF4-FFF2-40B4-BE49-F238E27FC236}">
                <a16:creationId xmlns:a16="http://schemas.microsoft.com/office/drawing/2014/main" id="{E6A1EADF-2CCE-436F-92F2-9C82EEBEFB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48950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71A37-8CC0-4C26-A1BF-3366D76B246A}"/>
              </a:ext>
            </a:extLst>
          </p:cNvPr>
          <p:cNvSpPr txBox="1"/>
          <p:nvPr/>
        </p:nvSpPr>
        <p:spPr>
          <a:xfrm>
            <a:off x="3333423" y="373358"/>
            <a:ext cx="32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Būves akmens laikmeta neolītā 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445ED-5E09-41A8-AF43-52F8CD612F2A}"/>
              </a:ext>
            </a:extLst>
          </p:cNvPr>
          <p:cNvSpPr txBox="1"/>
          <p:nvPr/>
        </p:nvSpPr>
        <p:spPr>
          <a:xfrm>
            <a:off x="4572000" y="707321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6.29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5621A-99EF-4DD7-916E-428AB7A89090}"/>
              </a:ext>
            </a:extLst>
          </p:cNvPr>
          <p:cNvSpPr txBox="1"/>
          <p:nvPr/>
        </p:nvSpPr>
        <p:spPr>
          <a:xfrm>
            <a:off x="8572500" y="204081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7.9.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312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pￄﾣￄﾓrbs Akmens laikmetￄﾁ">
            <a:hlinkClick r:id="" action="ppaction://media"/>
            <a:extLst>
              <a:ext uri="{FF2B5EF4-FFF2-40B4-BE49-F238E27FC236}">
                <a16:creationId xmlns:a16="http://schemas.microsoft.com/office/drawing/2014/main" id="{B285E0BB-411F-4586-AD67-335DA1A489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32925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5C4C8-0DC5-4C67-8026-222923999489}"/>
              </a:ext>
            </a:extLst>
          </p:cNvPr>
          <p:cNvSpPr txBox="1"/>
          <p:nvPr/>
        </p:nvSpPr>
        <p:spPr>
          <a:xfrm>
            <a:off x="3966871" y="75592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3.42 min.</a:t>
            </a:r>
            <a:endParaRPr lang="pl-PL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4C6FB-A6C9-4218-B52B-01C85A1AE0BA}"/>
              </a:ext>
            </a:extLst>
          </p:cNvPr>
          <p:cNvSpPr txBox="1"/>
          <p:nvPr/>
        </p:nvSpPr>
        <p:spPr>
          <a:xfrm>
            <a:off x="2939142" y="166272"/>
            <a:ext cx="27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 </a:t>
            </a:r>
            <a:r>
              <a:rPr lang="lv-LV" b="1" dirty="0"/>
              <a:t>Apģērbs akmens laikmetā </a:t>
            </a:r>
            <a:endParaRPr lang="pl-P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A93AE-4BA9-485A-ABF6-C71A2E178AD5}"/>
              </a:ext>
            </a:extLst>
          </p:cNvPr>
          <p:cNvSpPr txBox="1"/>
          <p:nvPr/>
        </p:nvSpPr>
        <p:spPr>
          <a:xfrm>
            <a:off x="2425507" y="445710"/>
            <a:ext cx="377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Stāsta LNVM pētniece, Mg. hist. Irita Žeiere</a:t>
            </a:r>
            <a:endParaRPr lang="pl-PL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AA007-7EF5-4B3B-AFB9-1E2900C9C35A}"/>
              </a:ext>
            </a:extLst>
          </p:cNvPr>
          <p:cNvSpPr txBox="1"/>
          <p:nvPr/>
        </p:nvSpPr>
        <p:spPr>
          <a:xfrm>
            <a:off x="8458200" y="19705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7.10.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0625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D9034-AC5F-48AF-B6F6-2F818CE7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50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84FA1-1764-4B2E-94FA-B3EBB616C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01" y="5262468"/>
            <a:ext cx="2159687" cy="1595532"/>
          </a:xfrm>
          <a:prstGeom prst="rect">
            <a:avLst/>
          </a:prstGeom>
        </p:spPr>
      </p:pic>
      <p:pic>
        <p:nvPicPr>
          <p:cNvPr id="5" name="Online Media 4" title="Neolￄﾫta laika cilvￄﾓku sadzￄﾫves rekonstrukcija">
            <a:hlinkClick r:id="" action="ppaction://media"/>
            <a:extLst>
              <a:ext uri="{FF2B5EF4-FFF2-40B4-BE49-F238E27FC236}">
                <a16:creationId xmlns:a16="http://schemas.microsoft.com/office/drawing/2014/main" id="{15D89F46-E709-41A0-A834-C84FABD754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30187" y="242596"/>
            <a:ext cx="914942" cy="516942"/>
          </a:xfrm>
          <a:prstGeom prst="rect">
            <a:avLst/>
          </a:prstGeom>
        </p:spPr>
      </p:pic>
      <p:pic>
        <p:nvPicPr>
          <p:cNvPr id="2" name="Online Media 1" title="Apￄﾣￄﾓrbs Akmens laikmetￄﾁ">
            <a:hlinkClick r:id="" action="ppaction://media"/>
            <a:extLst>
              <a:ext uri="{FF2B5EF4-FFF2-40B4-BE49-F238E27FC236}">
                <a16:creationId xmlns:a16="http://schemas.microsoft.com/office/drawing/2014/main" id="{0C7438B0-65E9-4AAE-958E-FF3100AB2D8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96850" y="1768475"/>
            <a:ext cx="79796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eolￄﾫta laika cilvￄﾓku sadzￄﾫves rekonstrukcija">
            <a:hlinkClick r:id="" action="ppaction://media"/>
            <a:extLst>
              <a:ext uri="{FF2B5EF4-FFF2-40B4-BE49-F238E27FC236}">
                <a16:creationId xmlns:a16="http://schemas.microsoft.com/office/drawing/2014/main" id="{929B39FC-E52B-4401-B7ED-0CAA1597A1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3" y="933061"/>
            <a:ext cx="9122577" cy="5154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5EC3D-09D9-4839-9166-314A4C6F2FC0}"/>
              </a:ext>
            </a:extLst>
          </p:cNvPr>
          <p:cNvSpPr txBox="1"/>
          <p:nvPr/>
        </p:nvSpPr>
        <p:spPr>
          <a:xfrm>
            <a:off x="2213969" y="323850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 </a:t>
            </a:r>
            <a:r>
              <a:rPr lang="lv-LV" b="1" dirty="0"/>
              <a:t>Neolīta laika cilvēku sadzīves rekonstrukcija 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48D245-D041-49CC-B612-5E9A5DFC3A14}"/>
              </a:ext>
            </a:extLst>
          </p:cNvPr>
          <p:cNvSpPr txBox="1"/>
          <p:nvPr/>
        </p:nvSpPr>
        <p:spPr>
          <a:xfrm>
            <a:off x="4051813" y="69318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5.36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6C516-44B6-4DC9-9EDB-6B4C6EE44DEF}"/>
              </a:ext>
            </a:extLst>
          </p:cNvPr>
          <p:cNvSpPr txBox="1"/>
          <p:nvPr/>
        </p:nvSpPr>
        <p:spPr>
          <a:xfrm>
            <a:off x="8071270" y="32385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7.10.,7.11</a:t>
            </a:r>
            <a:r>
              <a:rPr lang="lv-LV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2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iￅﾆￅﾆukalna apmetne neolￄﾫtￄﾁ">
            <a:hlinkClick r:id="" action="ppaction://media"/>
            <a:extLst>
              <a:ext uri="{FF2B5EF4-FFF2-40B4-BE49-F238E27FC236}">
                <a16:creationId xmlns:a16="http://schemas.microsoft.com/office/drawing/2014/main" id="{834452FF-5338-4824-BA16-24B3656BB1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0" y="847207"/>
            <a:ext cx="9139090" cy="5163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B9CD67-9059-440A-93F9-0C9648EDADB4}"/>
              </a:ext>
            </a:extLst>
          </p:cNvPr>
          <p:cNvSpPr txBox="1"/>
          <p:nvPr/>
        </p:nvSpPr>
        <p:spPr>
          <a:xfrm>
            <a:off x="4292665" y="61944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3.30 min.</a:t>
            </a:r>
            <a:endParaRPr lang="pl-PL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9C095-E04A-4A0D-BA6B-BF714EC61F38}"/>
              </a:ext>
            </a:extLst>
          </p:cNvPr>
          <p:cNvSpPr txBox="1"/>
          <p:nvPr/>
        </p:nvSpPr>
        <p:spPr>
          <a:xfrm>
            <a:off x="1727242" y="250110"/>
            <a:ext cx="612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 </a:t>
            </a:r>
            <a:r>
              <a:rPr lang="lv-LV" b="1" dirty="0"/>
              <a:t>Riņņukalna apmetnes neolīta perioda arheoloģiskie atradumi </a:t>
            </a:r>
            <a:endParaRPr lang="pl-P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87FB4-B0BE-44EC-B757-17FF263640C0}"/>
              </a:ext>
            </a:extLst>
          </p:cNvPr>
          <p:cNvSpPr txBox="1"/>
          <p:nvPr/>
        </p:nvSpPr>
        <p:spPr>
          <a:xfrm>
            <a:off x="8448675" y="280888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7.11.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724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90167-F487-406A-8019-B5B88EE59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78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0219C-A44F-4387-A417-5641ECFFD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85" y="755780"/>
            <a:ext cx="1483825" cy="2995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17DC7C-6268-4574-BF82-E2868F09D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47" y="345761"/>
            <a:ext cx="2931447" cy="3377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32EBD-596C-4D6F-8CE1-02B9A90E0B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7" y="951718"/>
            <a:ext cx="1589883" cy="3209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059B07-892D-4133-9A03-D4784B33A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15" y="1287620"/>
            <a:ext cx="1057168" cy="2948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D92247-1C9A-4C0D-B3A4-A6CD24253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6" y="1063684"/>
            <a:ext cx="1802777" cy="3638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97777-9986-4D3F-8A2E-B974D8DA90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29" y="1595529"/>
            <a:ext cx="1539294" cy="3107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93EEDA-17AD-4864-9E9B-11BD15B1A9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6" y="1847461"/>
            <a:ext cx="2100929" cy="42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15DB87-8A72-4D1A-A99C-49CFB4331C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35" y="4045901"/>
            <a:ext cx="2776845" cy="2593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F5EFB0-F323-48F7-AB83-EA35E22F81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06" y="4236093"/>
            <a:ext cx="1785184" cy="9210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65B18E-57BB-4725-879E-2E664A32F0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045">
            <a:off x="6302809" y="4434453"/>
            <a:ext cx="1186815" cy="5429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6A6AE2-4BBB-4AD0-BD68-AD3AA80220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13" y="5143556"/>
            <a:ext cx="2159687" cy="15955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279576-EA39-49CD-BB7A-B44C0DB14C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5" y="3670545"/>
            <a:ext cx="1739406" cy="14314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08EB03-BF1F-4C08-9387-FB38AEBD26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4" y="4995375"/>
            <a:ext cx="760227" cy="9897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86A45C-FC22-49B8-9CD0-04BBC4E7E2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85" y="5405394"/>
            <a:ext cx="1076462" cy="9181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FD8DC2-43DF-438E-AA1F-B98FC68E42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" y="5737426"/>
            <a:ext cx="1656800" cy="12054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C689AA-B6F6-4344-85E9-68DD81752A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31" y="4005397"/>
            <a:ext cx="1046945" cy="761742"/>
          </a:xfrm>
          <a:prstGeom prst="rect">
            <a:avLst/>
          </a:prstGeom>
        </p:spPr>
      </p:pic>
      <p:pic>
        <p:nvPicPr>
          <p:cNvPr id="2" name="Online Media 1" title="Neolￄﾫta laika cilvￄﾓku sadzￄﾫves rekonstrukcija">
            <a:hlinkClick r:id="" action="ppaction://media"/>
            <a:extLst>
              <a:ext uri="{FF2B5EF4-FFF2-40B4-BE49-F238E27FC236}">
                <a16:creationId xmlns:a16="http://schemas.microsoft.com/office/drawing/2014/main" id="{AE7882BF-D7B3-408F-9FBB-B0EC4AFE05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22"/>
          <a:stretch>
            <a:fillRect/>
          </a:stretch>
        </p:blipFill>
        <p:spPr>
          <a:xfrm>
            <a:off x="1049423" y="764393"/>
            <a:ext cx="663097" cy="374650"/>
          </a:xfrm>
          <a:prstGeom prst="rect">
            <a:avLst/>
          </a:prstGeom>
        </p:spPr>
      </p:pic>
      <p:pic>
        <p:nvPicPr>
          <p:cNvPr id="4" name="Online Media 3" title="Riￅﾆￅﾆukalna apmetne neolￄﾫtￄﾁ">
            <a:hlinkClick r:id="" action="ppaction://media"/>
            <a:extLst>
              <a:ext uri="{FF2B5EF4-FFF2-40B4-BE49-F238E27FC236}">
                <a16:creationId xmlns:a16="http://schemas.microsoft.com/office/drawing/2014/main" id="{7897DF17-03F0-4061-A5AA-17E57454376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23"/>
          <a:stretch>
            <a:fillRect/>
          </a:stretch>
        </p:blipFill>
        <p:spPr>
          <a:xfrm>
            <a:off x="177166" y="734978"/>
            <a:ext cx="79796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C8CFF-9C0E-4B2B-8A6A-C7DB8015C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1" y="510287"/>
            <a:ext cx="7818798" cy="5837426"/>
          </a:xfrm>
          <a:prstGeom prst="rect">
            <a:avLst/>
          </a:prstGeom>
        </p:spPr>
      </p:pic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5562FEDD-41C3-44A1-B898-10F31C3DD107}"/>
              </a:ext>
            </a:extLst>
          </p:cNvPr>
          <p:cNvSpPr/>
          <p:nvPr/>
        </p:nvSpPr>
        <p:spPr>
          <a:xfrm>
            <a:off x="7834996" y="4839417"/>
            <a:ext cx="485192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Division Sign 4">
            <a:extLst>
              <a:ext uri="{FF2B5EF4-FFF2-40B4-BE49-F238E27FC236}">
                <a16:creationId xmlns:a16="http://schemas.microsoft.com/office/drawing/2014/main" id="{B766D1EF-E57A-4AB0-8294-0942E8A8152F}"/>
              </a:ext>
            </a:extLst>
          </p:cNvPr>
          <p:cNvSpPr/>
          <p:nvPr/>
        </p:nvSpPr>
        <p:spPr>
          <a:xfrm>
            <a:off x="4446173" y="5843860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E16045D8-717A-4E15-85AB-1AD7F2074AF2}"/>
              </a:ext>
            </a:extLst>
          </p:cNvPr>
          <p:cNvSpPr/>
          <p:nvPr/>
        </p:nvSpPr>
        <p:spPr>
          <a:xfrm>
            <a:off x="879923" y="4839417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0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61C74-B706-48D9-A030-794525B67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CB8BF-03D2-4C37-9CCE-1ACD42A26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4" y="1694982"/>
            <a:ext cx="4134666" cy="2919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3FA9D-AB22-43D1-94A3-2DFEF8ECB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74" y="1694982"/>
            <a:ext cx="4134666" cy="29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eolￄﾫts">
            <a:hlinkClick r:id="" action="ppaction://media"/>
            <a:extLst>
              <a:ext uri="{FF2B5EF4-FFF2-40B4-BE49-F238E27FC236}">
                <a16:creationId xmlns:a16="http://schemas.microsoft.com/office/drawing/2014/main" id="{3EDA8221-A417-4697-A623-F2F97AD611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91682"/>
            <a:ext cx="9155605" cy="5172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6CAF0-B170-426D-9DA9-55F6312138F2}"/>
              </a:ext>
            </a:extLst>
          </p:cNvPr>
          <p:cNvSpPr txBox="1"/>
          <p:nvPr/>
        </p:nvSpPr>
        <p:spPr>
          <a:xfrm>
            <a:off x="143485" y="142247"/>
            <a:ext cx="8857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/>
              <a:t>Atkārtojums</a:t>
            </a:r>
          </a:p>
          <a:p>
            <a:r>
              <a:rPr lang="lv-LV" b="1" dirty="0"/>
              <a:t>                         </a:t>
            </a:r>
            <a:r>
              <a:rPr lang="lv-LV" sz="1600" b="1" dirty="0"/>
              <a:t>4</a:t>
            </a:r>
            <a:r>
              <a:rPr lang="lv-LV" b="1" dirty="0"/>
              <a:t>. t. animācijas fragments –  akmens laikmeta vēlais periods – neolīts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8BF0-422B-4363-8C57-2D41FFFBDD2B}"/>
              </a:ext>
            </a:extLst>
          </p:cNvPr>
          <p:cNvSpPr txBox="1"/>
          <p:nvPr/>
        </p:nvSpPr>
        <p:spPr>
          <a:xfrm>
            <a:off x="4186316" y="727113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5.39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D2D0E-1B44-4568-8A23-D9B6873630D2}"/>
              </a:ext>
            </a:extLst>
          </p:cNvPr>
          <p:cNvSpPr txBox="1"/>
          <p:nvPr/>
        </p:nvSpPr>
        <p:spPr>
          <a:xfrm>
            <a:off x="8466389" y="355400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7.2.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880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D6942-42FD-4F34-9BCA-31F38F87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9" y="0"/>
            <a:ext cx="916185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FE1E9-03C6-47EC-9996-F204F0B7AEF0}"/>
              </a:ext>
            </a:extLst>
          </p:cNvPr>
          <p:cNvSpPr/>
          <p:nvPr/>
        </p:nvSpPr>
        <p:spPr>
          <a:xfrm>
            <a:off x="1623527" y="6036905"/>
            <a:ext cx="5663681" cy="513184"/>
          </a:xfrm>
          <a:custGeom>
            <a:avLst/>
            <a:gdLst>
              <a:gd name="connsiteX0" fmla="*/ 0 w 5159829"/>
              <a:gd name="connsiteY0" fmla="*/ 0 h 457200"/>
              <a:gd name="connsiteX1" fmla="*/ 5159829 w 5159829"/>
              <a:gd name="connsiteY1" fmla="*/ 0 h 457200"/>
              <a:gd name="connsiteX2" fmla="*/ 5159829 w 5159829"/>
              <a:gd name="connsiteY2" fmla="*/ 457200 h 457200"/>
              <a:gd name="connsiteX3" fmla="*/ 0 w 5159829"/>
              <a:gd name="connsiteY3" fmla="*/ 457200 h 457200"/>
              <a:gd name="connsiteX4" fmla="*/ 0 w 5159829"/>
              <a:gd name="connsiteY4" fmla="*/ 0 h 457200"/>
              <a:gd name="connsiteX0" fmla="*/ 0 w 5309118"/>
              <a:gd name="connsiteY0" fmla="*/ 0 h 457200"/>
              <a:gd name="connsiteX1" fmla="*/ 5309118 w 5309118"/>
              <a:gd name="connsiteY1" fmla="*/ 9330 h 457200"/>
              <a:gd name="connsiteX2" fmla="*/ 5159829 w 5309118"/>
              <a:gd name="connsiteY2" fmla="*/ 457200 h 457200"/>
              <a:gd name="connsiteX3" fmla="*/ 0 w 5309118"/>
              <a:gd name="connsiteY3" fmla="*/ 457200 h 457200"/>
              <a:gd name="connsiteX4" fmla="*/ 0 w 5309118"/>
              <a:gd name="connsiteY4" fmla="*/ 0 h 457200"/>
              <a:gd name="connsiteX0" fmla="*/ 0 w 5309118"/>
              <a:gd name="connsiteY0" fmla="*/ 0 h 457200"/>
              <a:gd name="connsiteX1" fmla="*/ 5309118 w 5309118"/>
              <a:gd name="connsiteY1" fmla="*/ 9330 h 457200"/>
              <a:gd name="connsiteX2" fmla="*/ 5159829 w 5309118"/>
              <a:gd name="connsiteY2" fmla="*/ 457200 h 457200"/>
              <a:gd name="connsiteX3" fmla="*/ 0 w 5309118"/>
              <a:gd name="connsiteY3" fmla="*/ 457200 h 457200"/>
              <a:gd name="connsiteX4" fmla="*/ 0 w 5309118"/>
              <a:gd name="connsiteY4" fmla="*/ 0 h 457200"/>
              <a:gd name="connsiteX0" fmla="*/ 0 w 5389494"/>
              <a:gd name="connsiteY0" fmla="*/ 0 h 457200"/>
              <a:gd name="connsiteX1" fmla="*/ 5309118 w 5389494"/>
              <a:gd name="connsiteY1" fmla="*/ 9330 h 457200"/>
              <a:gd name="connsiteX2" fmla="*/ 5383764 w 5389494"/>
              <a:gd name="connsiteY2" fmla="*/ 410547 h 457200"/>
              <a:gd name="connsiteX3" fmla="*/ 0 w 5389494"/>
              <a:gd name="connsiteY3" fmla="*/ 457200 h 457200"/>
              <a:gd name="connsiteX4" fmla="*/ 0 w 5389494"/>
              <a:gd name="connsiteY4" fmla="*/ 0 h 457200"/>
              <a:gd name="connsiteX0" fmla="*/ 261257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61257 w 5650751"/>
              <a:gd name="connsiteY4" fmla="*/ 0 h 438539"/>
              <a:gd name="connsiteX0" fmla="*/ 261257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61257 w 5650751"/>
              <a:gd name="connsiteY4" fmla="*/ 0 h 438539"/>
              <a:gd name="connsiteX0" fmla="*/ 261257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61257 w 5650751"/>
              <a:gd name="connsiteY4" fmla="*/ 0 h 438539"/>
              <a:gd name="connsiteX0" fmla="*/ 214604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14604 w 5650751"/>
              <a:gd name="connsiteY4" fmla="*/ 0 h 438539"/>
              <a:gd name="connsiteX0" fmla="*/ 214604 w 5650751"/>
              <a:gd name="connsiteY0" fmla="*/ 0 h 438539"/>
              <a:gd name="connsiteX1" fmla="*/ 5570375 w 5650751"/>
              <a:gd name="connsiteY1" fmla="*/ 9330 h 438539"/>
              <a:gd name="connsiteX2" fmla="*/ 5645021 w 5650751"/>
              <a:gd name="connsiteY2" fmla="*/ 410547 h 438539"/>
              <a:gd name="connsiteX3" fmla="*/ 0 w 5650751"/>
              <a:gd name="connsiteY3" fmla="*/ 438539 h 438539"/>
              <a:gd name="connsiteX4" fmla="*/ 214604 w 5650751"/>
              <a:gd name="connsiteY4" fmla="*/ 0 h 438539"/>
              <a:gd name="connsiteX0" fmla="*/ 214604 w 5724312"/>
              <a:gd name="connsiteY0" fmla="*/ 0 h 504251"/>
              <a:gd name="connsiteX1" fmla="*/ 5570375 w 5724312"/>
              <a:gd name="connsiteY1" fmla="*/ 9330 h 504251"/>
              <a:gd name="connsiteX2" fmla="*/ 5719666 w 5724312"/>
              <a:gd name="connsiteY2" fmla="*/ 503853 h 504251"/>
              <a:gd name="connsiteX3" fmla="*/ 0 w 5724312"/>
              <a:gd name="connsiteY3" fmla="*/ 438539 h 504251"/>
              <a:gd name="connsiteX4" fmla="*/ 214604 w 5724312"/>
              <a:gd name="connsiteY4" fmla="*/ 0 h 504251"/>
              <a:gd name="connsiteX0" fmla="*/ 214604 w 5724312"/>
              <a:gd name="connsiteY0" fmla="*/ 0 h 503853"/>
              <a:gd name="connsiteX1" fmla="*/ 5570375 w 5724312"/>
              <a:gd name="connsiteY1" fmla="*/ 9330 h 503853"/>
              <a:gd name="connsiteX2" fmla="*/ 5719666 w 5724312"/>
              <a:gd name="connsiteY2" fmla="*/ 503853 h 503853"/>
              <a:gd name="connsiteX3" fmla="*/ 0 w 5724312"/>
              <a:gd name="connsiteY3" fmla="*/ 438539 h 503853"/>
              <a:gd name="connsiteX4" fmla="*/ 214604 w 5724312"/>
              <a:gd name="connsiteY4" fmla="*/ 0 h 503853"/>
              <a:gd name="connsiteX0" fmla="*/ 261257 w 5770965"/>
              <a:gd name="connsiteY0" fmla="*/ 0 h 513184"/>
              <a:gd name="connsiteX1" fmla="*/ 5617028 w 5770965"/>
              <a:gd name="connsiteY1" fmla="*/ 9330 h 513184"/>
              <a:gd name="connsiteX2" fmla="*/ 5766319 w 5770965"/>
              <a:gd name="connsiteY2" fmla="*/ 503853 h 513184"/>
              <a:gd name="connsiteX3" fmla="*/ 0 w 5770965"/>
              <a:gd name="connsiteY3" fmla="*/ 513184 h 513184"/>
              <a:gd name="connsiteX4" fmla="*/ 261257 w 5770965"/>
              <a:gd name="connsiteY4" fmla="*/ 0 h 51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965" h="513184">
                <a:moveTo>
                  <a:pt x="261257" y="0"/>
                </a:moveTo>
                <a:cubicBezTo>
                  <a:pt x="2102498" y="96416"/>
                  <a:pt x="3831771" y="6220"/>
                  <a:pt x="5617028" y="9330"/>
                </a:cubicBezTo>
                <a:cubicBezTo>
                  <a:pt x="5445967" y="242596"/>
                  <a:pt x="5816082" y="354563"/>
                  <a:pt x="5766319" y="503853"/>
                </a:cubicBezTo>
                <a:cubicBezTo>
                  <a:pt x="3884645" y="401217"/>
                  <a:pt x="2049625" y="429208"/>
                  <a:pt x="0" y="513184"/>
                </a:cubicBezTo>
                <a:cubicBezTo>
                  <a:pt x="441649" y="301689"/>
                  <a:pt x="174171" y="146180"/>
                  <a:pt x="2612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Nocel un pārbaudi!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C451F9-CD7B-4F51-8DB2-D1C5DF27B3BD}"/>
              </a:ext>
            </a:extLst>
          </p:cNvPr>
          <p:cNvSpPr/>
          <p:nvPr/>
        </p:nvSpPr>
        <p:spPr>
          <a:xfrm>
            <a:off x="7528560" y="1953989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Liellopi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392F8E-55D8-4414-9ECF-2B6CE73FA221}"/>
              </a:ext>
            </a:extLst>
          </p:cNvPr>
          <p:cNvSpPr/>
          <p:nvPr/>
        </p:nvSpPr>
        <p:spPr>
          <a:xfrm>
            <a:off x="7528560" y="2296888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Ēzeļi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EAFD9A-435F-41F8-BE19-EFBD39197B4C}"/>
              </a:ext>
            </a:extLst>
          </p:cNvPr>
          <p:cNvSpPr/>
          <p:nvPr/>
        </p:nvSpPr>
        <p:spPr>
          <a:xfrm>
            <a:off x="7536180" y="2674079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Vistas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EE9397-7904-4348-9D3E-7C2797A61E25}"/>
              </a:ext>
            </a:extLst>
          </p:cNvPr>
          <p:cNvSpPr/>
          <p:nvPr/>
        </p:nvSpPr>
        <p:spPr>
          <a:xfrm>
            <a:off x="7536180" y="3005548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Kvieši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C60576-246D-4204-9D56-5F86E11FFB8A}"/>
              </a:ext>
            </a:extLst>
          </p:cNvPr>
          <p:cNvSpPr/>
          <p:nvPr/>
        </p:nvSpPr>
        <p:spPr>
          <a:xfrm>
            <a:off x="7536180" y="3329398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Zirgi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BD255C-C418-494D-B073-3449175ED86B}"/>
              </a:ext>
            </a:extLst>
          </p:cNvPr>
          <p:cNvSpPr/>
          <p:nvPr/>
        </p:nvSpPr>
        <p:spPr>
          <a:xfrm>
            <a:off x="7528560" y="3980907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Rīsi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B413F1-9C03-42CB-ACBA-F9C2D63DAFE2}"/>
              </a:ext>
            </a:extLst>
          </p:cNvPr>
          <p:cNvSpPr/>
          <p:nvPr/>
        </p:nvSpPr>
        <p:spPr>
          <a:xfrm>
            <a:off x="7536180" y="3660867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Mieži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F7A8D3-CC8B-4BCA-9D2E-ABB335DFB1CB}"/>
              </a:ext>
            </a:extLst>
          </p:cNvPr>
          <p:cNvSpPr/>
          <p:nvPr/>
        </p:nvSpPr>
        <p:spPr>
          <a:xfrm>
            <a:off x="7536180" y="464384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Cūkas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5A02EF-1AF4-4322-8303-652384C17E13}"/>
              </a:ext>
            </a:extLst>
          </p:cNvPr>
          <p:cNvSpPr/>
          <p:nvPr/>
        </p:nvSpPr>
        <p:spPr>
          <a:xfrm>
            <a:off x="7528560" y="432380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Kazas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D2D658-2B87-43C7-950A-51BABAB82CAB}"/>
              </a:ext>
            </a:extLst>
          </p:cNvPr>
          <p:cNvSpPr/>
          <p:nvPr/>
        </p:nvSpPr>
        <p:spPr>
          <a:xfrm>
            <a:off x="7536180" y="496388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Olīvas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0D5B21-BA7B-4BEA-8BEA-75DEF2528D99}"/>
              </a:ext>
            </a:extLst>
          </p:cNvPr>
          <p:cNvSpPr/>
          <p:nvPr/>
        </p:nvSpPr>
        <p:spPr>
          <a:xfrm>
            <a:off x="7536180" y="5268686"/>
            <a:ext cx="1059180" cy="2362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Aitas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2B2EF-475F-48C9-952D-75371B7D5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2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FC435D-73AF-41EC-B3BF-00E1C4B786D4}"/>
              </a:ext>
            </a:extLst>
          </p:cNvPr>
          <p:cNvSpPr/>
          <p:nvPr/>
        </p:nvSpPr>
        <p:spPr>
          <a:xfrm>
            <a:off x="6681576" y="4104551"/>
            <a:ext cx="967317" cy="2274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sausākam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1F0494-05B5-45A6-BE38-7628DB9522B3}"/>
              </a:ext>
            </a:extLst>
          </p:cNvPr>
          <p:cNvSpPr/>
          <p:nvPr/>
        </p:nvSpPr>
        <p:spPr>
          <a:xfrm>
            <a:off x="5822056" y="4104551"/>
            <a:ext cx="780625" cy="2274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pieauga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0F5758-5ACA-4C9C-BBF9-9E9110F37FDD}"/>
              </a:ext>
            </a:extLst>
          </p:cNvPr>
          <p:cNvSpPr/>
          <p:nvPr/>
        </p:nvSpPr>
        <p:spPr>
          <a:xfrm>
            <a:off x="5495227" y="4377967"/>
            <a:ext cx="2130480" cy="2277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aitas, kazas, zirgus, cūkas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87A8BD-7C6C-4426-ADB6-D362AAE86373}"/>
              </a:ext>
            </a:extLst>
          </p:cNvPr>
          <p:cNvSpPr/>
          <p:nvPr/>
        </p:nvSpPr>
        <p:spPr>
          <a:xfrm>
            <a:off x="7690406" y="4377966"/>
            <a:ext cx="967317" cy="2274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vietsēdību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7A8E84-54B6-46D8-9878-B1E565042E08}"/>
              </a:ext>
            </a:extLst>
          </p:cNvPr>
          <p:cNvSpPr/>
          <p:nvPr/>
        </p:nvSpPr>
        <p:spPr>
          <a:xfrm>
            <a:off x="5949132" y="4627170"/>
            <a:ext cx="2542130" cy="2274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lauksaimniecību un lopkopību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B590A0-6303-4492-9316-E92CAFE8B2DE}"/>
              </a:ext>
            </a:extLst>
          </p:cNvPr>
          <p:cNvSpPr/>
          <p:nvPr/>
        </p:nvSpPr>
        <p:spPr>
          <a:xfrm>
            <a:off x="4895609" y="4104552"/>
            <a:ext cx="847222" cy="2274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ģimenēs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B19BEC-2626-41C2-B15E-B5697C1BF11F}"/>
              </a:ext>
            </a:extLst>
          </p:cNvPr>
          <p:cNvSpPr/>
          <p:nvPr/>
        </p:nvSpPr>
        <p:spPr>
          <a:xfrm>
            <a:off x="4895609" y="4402741"/>
            <a:ext cx="542904" cy="203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arkls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48D9FE-3475-4C4A-8534-72CD40D70715}"/>
              </a:ext>
            </a:extLst>
          </p:cNvPr>
          <p:cNvSpPr/>
          <p:nvPr/>
        </p:nvSpPr>
        <p:spPr>
          <a:xfrm>
            <a:off x="5289348" y="4627102"/>
            <a:ext cx="573516" cy="2275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kapli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B4D042-15C0-4878-AE6A-67519F46392A}"/>
              </a:ext>
            </a:extLst>
          </p:cNvPr>
          <p:cNvSpPr/>
          <p:nvPr/>
        </p:nvSpPr>
        <p:spPr>
          <a:xfrm>
            <a:off x="7727788" y="4104550"/>
            <a:ext cx="1041902" cy="2274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graudberzi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52843D-4D40-42C1-8E20-578D382906C4}"/>
              </a:ext>
            </a:extLst>
          </p:cNvPr>
          <p:cNvSpPr/>
          <p:nvPr/>
        </p:nvSpPr>
        <p:spPr>
          <a:xfrm>
            <a:off x="4895609" y="3825020"/>
            <a:ext cx="1305166" cy="2274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auda audumus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A369AF-4D72-4B77-B517-35D5A2A9BFC1}"/>
              </a:ext>
            </a:extLst>
          </p:cNvPr>
          <p:cNvSpPr/>
          <p:nvPr/>
        </p:nvSpPr>
        <p:spPr>
          <a:xfrm>
            <a:off x="6269188" y="3832685"/>
            <a:ext cx="1074587" cy="2197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māla podus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73B89E-7CC8-4C43-B0D0-3360A4262BA8}"/>
              </a:ext>
            </a:extLst>
          </p:cNvPr>
          <p:cNvSpPr/>
          <p:nvPr/>
        </p:nvSpPr>
        <p:spPr>
          <a:xfrm>
            <a:off x="7473825" y="3836915"/>
            <a:ext cx="1074587" cy="2197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tirdzniecībā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E53CEF-8BBC-470F-98F0-F425A393B5CC}"/>
              </a:ext>
            </a:extLst>
          </p:cNvPr>
          <p:cNvSpPr/>
          <p:nvPr/>
        </p:nvSpPr>
        <p:spPr>
          <a:xfrm>
            <a:off x="6642266" y="3592095"/>
            <a:ext cx="1155862" cy="20592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karadarbības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A74D52-2F3E-410E-9995-D7E8441ADCD1}"/>
              </a:ext>
            </a:extLst>
          </p:cNvPr>
          <p:cNvSpPr/>
          <p:nvPr/>
        </p:nvSpPr>
        <p:spPr>
          <a:xfrm>
            <a:off x="7884901" y="3597064"/>
            <a:ext cx="658684" cy="2090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ieroču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8B3787-AAAF-425E-9874-B846BC50E3A8}"/>
              </a:ext>
            </a:extLst>
          </p:cNvPr>
          <p:cNvSpPr/>
          <p:nvPr/>
        </p:nvSpPr>
        <p:spPr>
          <a:xfrm>
            <a:off x="4911571" y="3592095"/>
            <a:ext cx="1643922" cy="205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ražotājsaimniecībai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3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FEB1B-4B11-4144-A677-F68F5CF8A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5" y="-3234"/>
            <a:ext cx="9197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88A403-71C4-489A-8CCC-75C65771A690}"/>
              </a:ext>
            </a:extLst>
          </p:cNvPr>
          <p:cNvSpPr txBox="1"/>
          <p:nvPr/>
        </p:nvSpPr>
        <p:spPr>
          <a:xfrm>
            <a:off x="5290457" y="4082142"/>
            <a:ext cx="3150991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Pārbaudi, kā izpildīji uzdevumu!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14993-FE1D-4C06-9A50-6F376C0FDDC2}"/>
              </a:ext>
            </a:extLst>
          </p:cNvPr>
          <p:cNvSpPr txBox="1"/>
          <p:nvPr/>
        </p:nvSpPr>
        <p:spPr>
          <a:xfrm>
            <a:off x="313685" y="5507800"/>
            <a:ext cx="3939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/>
              <a:t>   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Neolītiskā revolūcija </a:t>
            </a:r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ir pārmaiņas, kas iezīmē 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iedzīvotāju pāreju no savācējsaimniecības uz 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ražotājsaimniecību un vietsēdību, kā rezultātā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attīstījās lauksaimniecība un lopkopība, podniecība.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3EAA-6989-4E20-9878-CD0D7AE48F8D}"/>
              </a:ext>
            </a:extLst>
          </p:cNvPr>
          <p:cNvSpPr txBox="1"/>
          <p:nvPr/>
        </p:nvSpPr>
        <p:spPr>
          <a:xfrm>
            <a:off x="5473956" y="5477932"/>
            <a:ext cx="3670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/>
              <a:t>   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Auglīgais pusmēness </a:t>
            </a:r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ir puslokā izkārtotas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Tuvajo Austrumu  teritorijas – mūsdienu Turcija,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 Izraēla, Irāka, Irāna, Sīrija un daļēji Ēģipte, </a:t>
            </a:r>
          </a:p>
          <a:p>
            <a:r>
              <a:rPr lang="lv-LV" sz="1400" dirty="0">
                <a:solidFill>
                  <a:schemeClr val="accent1">
                    <a:lumMod val="50000"/>
                  </a:schemeClr>
                </a:solidFill>
              </a:rPr>
              <a:t>kuras pirmās pārgāja uz ražotājsaimniecību .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C6C270-0000-4B32-BE4B-3D21C43A555C}"/>
              </a:ext>
            </a:extLst>
          </p:cNvPr>
          <p:cNvSpPr/>
          <p:nvPr/>
        </p:nvSpPr>
        <p:spPr>
          <a:xfrm>
            <a:off x="2283327" y="1798520"/>
            <a:ext cx="897467" cy="2017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7C1DFC-6B41-4C81-8C20-F93428EBBC88}"/>
              </a:ext>
            </a:extLst>
          </p:cNvPr>
          <p:cNvSpPr/>
          <p:nvPr/>
        </p:nvSpPr>
        <p:spPr>
          <a:xfrm>
            <a:off x="997730" y="2286001"/>
            <a:ext cx="721003" cy="2095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171434-95DE-4042-808A-787E9DD13A7C}"/>
              </a:ext>
            </a:extLst>
          </p:cNvPr>
          <p:cNvSpPr/>
          <p:nvPr/>
        </p:nvSpPr>
        <p:spPr>
          <a:xfrm>
            <a:off x="2441520" y="2793999"/>
            <a:ext cx="2130480" cy="27305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73A841-D815-467C-A42B-5BD5DCB07E52}"/>
              </a:ext>
            </a:extLst>
          </p:cNvPr>
          <p:cNvSpPr/>
          <p:nvPr/>
        </p:nvSpPr>
        <p:spPr>
          <a:xfrm>
            <a:off x="2441520" y="3050921"/>
            <a:ext cx="897467" cy="2542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1CCEA-3F4F-4157-860E-6CA681A6CA43}"/>
              </a:ext>
            </a:extLst>
          </p:cNvPr>
          <p:cNvSpPr/>
          <p:nvPr/>
        </p:nvSpPr>
        <p:spPr>
          <a:xfrm>
            <a:off x="421872" y="3300960"/>
            <a:ext cx="2542130" cy="2518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07AC1C-FF8E-4633-825B-745DD97F44D7}"/>
              </a:ext>
            </a:extLst>
          </p:cNvPr>
          <p:cNvSpPr/>
          <p:nvPr/>
        </p:nvSpPr>
        <p:spPr>
          <a:xfrm>
            <a:off x="3561794" y="3547827"/>
            <a:ext cx="747739" cy="2188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D2AF32-E746-431C-80E0-83AAC0928D46}"/>
              </a:ext>
            </a:extLst>
          </p:cNvPr>
          <p:cNvSpPr/>
          <p:nvPr/>
        </p:nvSpPr>
        <p:spPr>
          <a:xfrm>
            <a:off x="1555732" y="4013278"/>
            <a:ext cx="496411" cy="23760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754642-5DDC-4728-BEDB-E64E7E49177B}"/>
              </a:ext>
            </a:extLst>
          </p:cNvPr>
          <p:cNvSpPr/>
          <p:nvPr/>
        </p:nvSpPr>
        <p:spPr>
          <a:xfrm>
            <a:off x="4130972" y="4042686"/>
            <a:ext cx="403563" cy="2188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CDC66B-EB39-40BE-8B2E-0D846187D56C}"/>
              </a:ext>
            </a:extLst>
          </p:cNvPr>
          <p:cNvSpPr/>
          <p:nvPr/>
        </p:nvSpPr>
        <p:spPr>
          <a:xfrm>
            <a:off x="1964267" y="4301215"/>
            <a:ext cx="889000" cy="203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94130C-1F70-4CCE-AC16-6D29A34B4DF5}"/>
              </a:ext>
            </a:extLst>
          </p:cNvPr>
          <p:cNvSpPr/>
          <p:nvPr/>
        </p:nvSpPr>
        <p:spPr>
          <a:xfrm>
            <a:off x="421871" y="4548206"/>
            <a:ext cx="1254528" cy="2523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83588D0-D665-46BC-9108-CFA881D0C3F7}"/>
              </a:ext>
            </a:extLst>
          </p:cNvPr>
          <p:cNvSpPr/>
          <p:nvPr/>
        </p:nvSpPr>
        <p:spPr>
          <a:xfrm>
            <a:off x="2639375" y="4801019"/>
            <a:ext cx="967873" cy="2030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4BAFB8-85C4-4FDA-96AE-FCBC4C5312CB}"/>
              </a:ext>
            </a:extLst>
          </p:cNvPr>
          <p:cNvSpPr/>
          <p:nvPr/>
        </p:nvSpPr>
        <p:spPr>
          <a:xfrm>
            <a:off x="4907994" y="2080417"/>
            <a:ext cx="1001739" cy="2532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01649F-2333-4A31-BA78-3CA4BBB3BE0C}"/>
              </a:ext>
            </a:extLst>
          </p:cNvPr>
          <p:cNvSpPr/>
          <p:nvPr/>
        </p:nvSpPr>
        <p:spPr>
          <a:xfrm>
            <a:off x="4907994" y="2816141"/>
            <a:ext cx="1086406" cy="2794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91F438-0F59-44FC-8903-0EED669A179E}"/>
              </a:ext>
            </a:extLst>
          </p:cNvPr>
          <p:cNvSpPr/>
          <p:nvPr/>
        </p:nvSpPr>
        <p:spPr>
          <a:xfrm>
            <a:off x="6256867" y="2827696"/>
            <a:ext cx="567266" cy="23935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332F19-29B9-414E-9738-9EC89F7419F3}"/>
              </a:ext>
            </a:extLst>
          </p:cNvPr>
          <p:cNvSpPr/>
          <p:nvPr/>
        </p:nvSpPr>
        <p:spPr>
          <a:xfrm>
            <a:off x="7000545" y="3323167"/>
            <a:ext cx="1643922" cy="18203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A00024-9F22-4CCF-BD03-71B4BA395E1A}"/>
              </a:ext>
            </a:extLst>
          </p:cNvPr>
          <p:cNvSpPr txBox="1"/>
          <p:nvPr/>
        </p:nvSpPr>
        <p:spPr>
          <a:xfrm>
            <a:off x="7822506" y="56629"/>
            <a:ext cx="9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Atbildes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6CFC162-236A-4CFC-9FFB-60DA76844E4C}"/>
              </a:ext>
            </a:extLst>
          </p:cNvPr>
          <p:cNvSpPr/>
          <p:nvPr/>
        </p:nvSpPr>
        <p:spPr>
          <a:xfrm>
            <a:off x="3686531" y="1343593"/>
            <a:ext cx="897467" cy="2116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bg2">
                    <a:lumMod val="25000"/>
                  </a:schemeClr>
                </a:solidFill>
              </a:rPr>
              <a:t>Nocel</a:t>
            </a:r>
            <a:endParaRPr lang="pl-PL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78574E5-426E-4756-A45B-DC48A86A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922" cy="6858000"/>
          </a:xfrm>
          <a:prstGeom prst="rect">
            <a:avLst/>
          </a:prstGeom>
        </p:spPr>
      </p:pic>
      <p:pic>
        <p:nvPicPr>
          <p:cNvPr id="4" name="Online Media 3" title="Agrￄﾁ neolￄﾫta Narvas jeb Osas keramika">
            <a:hlinkClick r:id="" action="ppaction://media"/>
            <a:extLst>
              <a:ext uri="{FF2B5EF4-FFF2-40B4-BE49-F238E27FC236}">
                <a16:creationId xmlns:a16="http://schemas.microsoft.com/office/drawing/2014/main" id="{C6A4F885-709B-4621-9ABC-ACD8D007E4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527" y="877077"/>
            <a:ext cx="957832" cy="5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25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grￄﾁ neolￄﾫta Narvas jeb Osas keramika">
            <a:hlinkClick r:id="" action="ppaction://media"/>
            <a:extLst>
              <a:ext uri="{FF2B5EF4-FFF2-40B4-BE49-F238E27FC236}">
                <a16:creationId xmlns:a16="http://schemas.microsoft.com/office/drawing/2014/main" id="{1CF4632B-9FDD-4426-B123-BF47AE9ACA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43676"/>
            <a:ext cx="9144000" cy="516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25CFC-4309-46C9-84D4-E00A73ACF5C0}"/>
              </a:ext>
            </a:extLst>
          </p:cNvPr>
          <p:cNvSpPr txBox="1"/>
          <p:nvPr/>
        </p:nvSpPr>
        <p:spPr>
          <a:xfrm>
            <a:off x="1806891" y="235844"/>
            <a:ext cx="570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 Agrā neolīta keramika. Narvas kultūras jeb Osas keramika</a:t>
            </a:r>
            <a:endParaRPr lang="pl-P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DD558-BF6B-41D5-8D38-1F0E9A6FCFB7}"/>
              </a:ext>
            </a:extLst>
          </p:cNvPr>
          <p:cNvSpPr txBox="1"/>
          <p:nvPr/>
        </p:nvSpPr>
        <p:spPr>
          <a:xfrm>
            <a:off x="4400550" y="466677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dirty="0"/>
              <a:t>6.49 min.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FC01A-51F6-4BD8-B0AF-8F2A5D874CC0}"/>
              </a:ext>
            </a:extLst>
          </p:cNvPr>
          <p:cNvSpPr txBox="1"/>
          <p:nvPr/>
        </p:nvSpPr>
        <p:spPr>
          <a:xfrm>
            <a:off x="8524875" y="23584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7.5.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772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7FD5A-5AD4-4557-A555-C4A750D3A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1484</TotalTime>
  <Words>194</Words>
  <Application>Microsoft Office PowerPoint</Application>
  <PresentationFormat>On-screen Show (4:3)</PresentationFormat>
  <Paragraphs>59</Paragraphs>
  <Slides>19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36</cp:revision>
  <dcterms:created xsi:type="dcterms:W3CDTF">2021-11-06T18:23:59Z</dcterms:created>
  <dcterms:modified xsi:type="dcterms:W3CDTF">2022-02-27T08:41:37Z</dcterms:modified>
</cp:coreProperties>
</file>