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4" r:id="rId2"/>
    <p:sldId id="266" r:id="rId3"/>
    <p:sldId id="268" r:id="rId4"/>
    <p:sldId id="270" r:id="rId5"/>
    <p:sldId id="269" r:id="rId6"/>
    <p:sldId id="262" r:id="rId7"/>
    <p:sldId id="263" r:id="rId8"/>
  </p:sldIdLst>
  <p:sldSz cx="10799763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87A"/>
    <a:srgbClr val="649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režģa tabu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2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B59AC-925A-4BF5-9F3F-9FE520F51ABA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32D71-86FF-4D56-ACD4-8E010328C88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7735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32D71-86FF-4D56-ACD4-8E010328C880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00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32D71-86FF-4D56-ACD4-8E010328C880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6064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6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lv-LV" smtClean="0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906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668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383297"/>
            <a:ext cx="2328699" cy="610108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83297"/>
            <a:ext cx="6851100" cy="610108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086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900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817876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8102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899" cy="456789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916484"/>
            <a:ext cx="4589899" cy="456789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32134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83299"/>
            <a:ext cx="9314796" cy="1391534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9201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352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980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0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75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0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941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899A3-68AB-4E01-BE66-52BB2E376EA9}" type="datetimeFigureOut">
              <a:rPr lang="lv-LV" smtClean="0"/>
              <a:t>28.05.2020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8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C6A5B-5553-4774-B32E-F7B475FEA3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6141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4"/>
          <p:cNvSpPr/>
          <p:nvPr/>
        </p:nvSpPr>
        <p:spPr>
          <a:xfrm>
            <a:off x="2172204" y="0"/>
            <a:ext cx="4283151" cy="2505136"/>
          </a:xfrm>
          <a:prstGeom prst="rect">
            <a:avLst/>
          </a:prstGeom>
          <a:solidFill>
            <a:srgbClr val="9AC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/>
          <p:cNvSpPr/>
          <p:nvPr/>
        </p:nvSpPr>
        <p:spPr>
          <a:xfrm>
            <a:off x="0" y="0"/>
            <a:ext cx="2110947" cy="2505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Taisnstūris 6"/>
          <p:cNvSpPr/>
          <p:nvPr/>
        </p:nvSpPr>
        <p:spPr>
          <a:xfrm>
            <a:off x="6516612" y="0"/>
            <a:ext cx="4283151" cy="2505136"/>
          </a:xfrm>
          <a:prstGeom prst="rect">
            <a:avLst/>
          </a:prstGeom>
          <a:solidFill>
            <a:srgbClr val="649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/>
          <p:cNvSpPr txBox="1"/>
          <p:nvPr/>
        </p:nvSpPr>
        <p:spPr>
          <a:xfrm>
            <a:off x="-1" y="2135804"/>
            <a:ext cx="21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Agrais neolīts</a:t>
            </a:r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2172203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Vidējais neolīts</a:t>
            </a:r>
            <a:endParaRPr lang="lv-LV" dirty="0"/>
          </a:p>
        </p:txBody>
      </p:sp>
      <p:sp>
        <p:nvSpPr>
          <p:cNvPr id="11" name="TextBox 10"/>
          <p:cNvSpPr txBox="1"/>
          <p:nvPr/>
        </p:nvSpPr>
        <p:spPr>
          <a:xfrm>
            <a:off x="6516612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Vēlais neolīts</a:t>
            </a:r>
            <a:endParaRPr lang="lv-LV" dirty="0"/>
          </a:p>
        </p:txBody>
      </p:sp>
      <p:pic>
        <p:nvPicPr>
          <p:cNvPr id="18" name="Attēls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1" y="3006711"/>
            <a:ext cx="1978425" cy="1978425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79" y="3817298"/>
            <a:ext cx="1978425" cy="1978425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55" y="4192041"/>
            <a:ext cx="1978425" cy="1978425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10" y="2864322"/>
            <a:ext cx="1978425" cy="1978425"/>
          </a:xfrm>
          <a:prstGeom prst="rect">
            <a:avLst/>
          </a:prstGeom>
        </p:spPr>
      </p:pic>
      <p:pic>
        <p:nvPicPr>
          <p:cNvPr id="22" name="Attēls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49" y="3863958"/>
            <a:ext cx="1978425" cy="19784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5308086"/>
            <a:ext cx="1079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/>
              <a:t>1.1. uzdevums. Piedāvātos trauku zīmējumus novieto atbilstoši to lietošanas laikam, ievēro, kā katru veidu sauc!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3213227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4"/>
          <p:cNvSpPr/>
          <p:nvPr/>
        </p:nvSpPr>
        <p:spPr>
          <a:xfrm>
            <a:off x="2172204" y="0"/>
            <a:ext cx="4283151" cy="2505136"/>
          </a:xfrm>
          <a:prstGeom prst="rect">
            <a:avLst/>
          </a:prstGeom>
          <a:solidFill>
            <a:srgbClr val="9AC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/>
          <p:cNvSpPr/>
          <p:nvPr/>
        </p:nvSpPr>
        <p:spPr>
          <a:xfrm>
            <a:off x="0" y="0"/>
            <a:ext cx="2110947" cy="2505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Taisnstūris 6"/>
          <p:cNvSpPr/>
          <p:nvPr/>
        </p:nvSpPr>
        <p:spPr>
          <a:xfrm>
            <a:off x="6516612" y="0"/>
            <a:ext cx="4283151" cy="2505136"/>
          </a:xfrm>
          <a:prstGeom prst="rect">
            <a:avLst/>
          </a:prstGeom>
          <a:solidFill>
            <a:srgbClr val="649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/>
          <p:cNvSpPr txBox="1"/>
          <p:nvPr/>
        </p:nvSpPr>
        <p:spPr>
          <a:xfrm>
            <a:off x="-1" y="2135804"/>
            <a:ext cx="21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Agrais neolīts</a:t>
            </a:r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2172203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Vidējais neolīts</a:t>
            </a:r>
            <a:endParaRPr lang="lv-LV" dirty="0"/>
          </a:p>
        </p:txBody>
      </p:sp>
      <p:sp>
        <p:nvSpPr>
          <p:cNvPr id="11" name="TextBox 10"/>
          <p:cNvSpPr txBox="1"/>
          <p:nvPr/>
        </p:nvSpPr>
        <p:spPr>
          <a:xfrm>
            <a:off x="6516612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Vēlais neolīts</a:t>
            </a:r>
            <a:endParaRPr lang="lv-LV" dirty="0"/>
          </a:p>
        </p:txBody>
      </p:sp>
      <p:pic>
        <p:nvPicPr>
          <p:cNvPr id="18" name="Attēls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80" y="157101"/>
            <a:ext cx="1978425" cy="1978425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" y="157379"/>
            <a:ext cx="1978425" cy="1978425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96" y="157104"/>
            <a:ext cx="1978425" cy="1978425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25" y="157103"/>
            <a:ext cx="1978425" cy="1978425"/>
          </a:xfrm>
          <a:prstGeom prst="rect">
            <a:avLst/>
          </a:prstGeom>
        </p:spPr>
      </p:pic>
      <p:pic>
        <p:nvPicPr>
          <p:cNvPr id="22" name="Attēls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4" y="157101"/>
            <a:ext cx="1978425" cy="19784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5308086"/>
            <a:ext cx="1079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/>
              <a:t>1.1. uzdevums. Piedāvātos trauku zīmējumus novieto atbilstoši to lietošanas laikam, ievēro, kā katru veidu sauc!</a:t>
            </a:r>
            <a:endParaRPr lang="lv-LV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258" y="3606119"/>
            <a:ext cx="9372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b="1" dirty="0" smtClean="0">
                <a:solidFill>
                  <a:srgbClr val="FF0000"/>
                </a:solidFill>
              </a:rPr>
              <a:t>Risinājums: </a:t>
            </a:r>
          </a:p>
          <a:p>
            <a:r>
              <a:rPr lang="lv-LV" sz="1200" b="1" dirty="0" smtClean="0">
                <a:solidFill>
                  <a:srgbClr val="FF0000"/>
                </a:solidFill>
              </a:rPr>
              <a:t>Agrais neolīts – Osas tipa keramika.</a:t>
            </a:r>
            <a:r>
              <a:rPr lang="lv-LV" sz="1200" dirty="0" smtClean="0">
                <a:solidFill>
                  <a:srgbClr val="FF0000"/>
                </a:solidFill>
              </a:rPr>
              <a:t> Smaildibena pods, minimāls rotājums gar augšmalu;</a:t>
            </a:r>
          </a:p>
          <a:p>
            <a:r>
              <a:rPr lang="lv-LV" sz="1200" b="1" dirty="0" smtClean="0">
                <a:solidFill>
                  <a:srgbClr val="FF0000"/>
                </a:solidFill>
              </a:rPr>
              <a:t>Vidējais neolīts – ķemmes keramika</a:t>
            </a:r>
            <a:r>
              <a:rPr lang="lv-LV" sz="1200" dirty="0" smtClean="0">
                <a:solidFill>
                  <a:srgbClr val="FF0000"/>
                </a:solidFill>
              </a:rPr>
              <a:t>, apaļdibena pods, blīvs rotājuma kārtojums visā virsmā</a:t>
            </a:r>
            <a:r>
              <a:rPr lang="lv-LV" sz="1200" b="1" dirty="0" smtClean="0">
                <a:solidFill>
                  <a:srgbClr val="FF0000"/>
                </a:solidFill>
              </a:rPr>
              <a:t>, Piestiņas un Sārnates tipa keramika</a:t>
            </a:r>
            <a:r>
              <a:rPr lang="lv-LV" sz="1200" dirty="0" smtClean="0">
                <a:solidFill>
                  <a:srgbClr val="FF0000"/>
                </a:solidFill>
              </a:rPr>
              <a:t>, smaildibena pods, retināts rotājums visā virsmā;</a:t>
            </a:r>
          </a:p>
          <a:p>
            <a:r>
              <a:rPr lang="lv-LV" sz="1200" b="1" dirty="0" smtClean="0">
                <a:solidFill>
                  <a:srgbClr val="FF0000"/>
                </a:solidFill>
              </a:rPr>
              <a:t>Vēlais neolīts</a:t>
            </a:r>
            <a:r>
              <a:rPr lang="lv-LV" sz="1200" b="1" dirty="0">
                <a:solidFill>
                  <a:srgbClr val="FF0000"/>
                </a:solidFill>
              </a:rPr>
              <a:t> </a:t>
            </a:r>
            <a:r>
              <a:rPr lang="lv-LV" sz="1200" b="1" dirty="0" smtClean="0">
                <a:solidFill>
                  <a:srgbClr val="FF0000"/>
                </a:solidFill>
              </a:rPr>
              <a:t>– auklas keramika</a:t>
            </a:r>
            <a:r>
              <a:rPr lang="lv-LV" sz="1200" dirty="0" smtClean="0">
                <a:solidFill>
                  <a:srgbClr val="FF0000"/>
                </a:solidFill>
              </a:rPr>
              <a:t>, plakandibena kauss, rotāts ar auklas un mezglu iespiedumiem, </a:t>
            </a:r>
            <a:r>
              <a:rPr lang="lv-LV" sz="1200" b="1" dirty="0" err="1" smtClean="0">
                <a:solidFill>
                  <a:srgbClr val="FF0000"/>
                </a:solidFill>
              </a:rPr>
              <a:t>Aboras</a:t>
            </a:r>
            <a:r>
              <a:rPr lang="lv-LV" sz="1200" b="1" dirty="0" smtClean="0">
                <a:solidFill>
                  <a:srgbClr val="FF0000"/>
                </a:solidFill>
              </a:rPr>
              <a:t> tipa keramika</a:t>
            </a:r>
            <a:r>
              <a:rPr lang="lv-LV" sz="1200" dirty="0" smtClean="0">
                <a:solidFill>
                  <a:srgbClr val="FF0000"/>
                </a:solidFill>
              </a:rPr>
              <a:t>, plakandibena pods, virsma klāta ar tekstilo faktūru, rotāts ar bedrītēm.</a:t>
            </a:r>
          </a:p>
          <a:p>
            <a:endParaRPr lang="lv-LV" sz="1200" b="1" dirty="0">
              <a:solidFill>
                <a:srgbClr val="FF0000"/>
              </a:solidFill>
            </a:endParaRPr>
          </a:p>
          <a:p>
            <a:r>
              <a:rPr lang="lv-LV" sz="1200" i="1" dirty="0" smtClean="0">
                <a:solidFill>
                  <a:srgbClr val="FF0000"/>
                </a:solidFill>
              </a:rPr>
              <a:t>(uzdevums iepazīstina ar neolīta keramikas veidu pieņemtajiem nosaukumiem, kā arī liek ieskatīties detaļās, kas šos veidus atšķir vienu no otra)</a:t>
            </a:r>
            <a:endParaRPr lang="lv-LV" sz="1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6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isnstūris 4"/>
          <p:cNvSpPr/>
          <p:nvPr/>
        </p:nvSpPr>
        <p:spPr>
          <a:xfrm>
            <a:off x="2172204" y="0"/>
            <a:ext cx="4283151" cy="2505136"/>
          </a:xfrm>
          <a:prstGeom prst="rect">
            <a:avLst/>
          </a:prstGeom>
          <a:solidFill>
            <a:srgbClr val="9AC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/>
          <p:cNvSpPr/>
          <p:nvPr/>
        </p:nvSpPr>
        <p:spPr>
          <a:xfrm>
            <a:off x="0" y="0"/>
            <a:ext cx="2110947" cy="2505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Taisnstūris 6"/>
          <p:cNvSpPr/>
          <p:nvPr/>
        </p:nvSpPr>
        <p:spPr>
          <a:xfrm>
            <a:off x="6516612" y="0"/>
            <a:ext cx="4283151" cy="2505136"/>
          </a:xfrm>
          <a:prstGeom prst="rect">
            <a:avLst/>
          </a:prstGeom>
          <a:solidFill>
            <a:srgbClr val="649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/>
          <p:cNvSpPr txBox="1"/>
          <p:nvPr/>
        </p:nvSpPr>
        <p:spPr>
          <a:xfrm>
            <a:off x="-1" y="2135804"/>
            <a:ext cx="21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Agrais neolīts</a:t>
            </a:r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2172203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Vidējais neolīts</a:t>
            </a:r>
            <a:endParaRPr lang="lv-LV" dirty="0"/>
          </a:p>
        </p:txBody>
      </p:sp>
      <p:sp>
        <p:nvSpPr>
          <p:cNvPr id="11" name="TextBox 10"/>
          <p:cNvSpPr txBox="1"/>
          <p:nvPr/>
        </p:nvSpPr>
        <p:spPr>
          <a:xfrm>
            <a:off x="6516612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Vēlais neolīts</a:t>
            </a:r>
            <a:endParaRPr lang="lv-LV" dirty="0"/>
          </a:p>
        </p:txBody>
      </p:sp>
      <p:pic>
        <p:nvPicPr>
          <p:cNvPr id="18" name="Attēls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80" y="157101"/>
            <a:ext cx="1978425" cy="1978425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" y="157379"/>
            <a:ext cx="1978425" cy="1978425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96" y="157104"/>
            <a:ext cx="1978425" cy="1978425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25" y="157103"/>
            <a:ext cx="1978425" cy="1978425"/>
          </a:xfrm>
          <a:prstGeom prst="rect">
            <a:avLst/>
          </a:prstGeom>
        </p:spPr>
      </p:pic>
      <p:pic>
        <p:nvPicPr>
          <p:cNvPr id="22" name="Attēls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4" y="157101"/>
            <a:ext cx="1978425" cy="19784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" y="5961667"/>
            <a:ext cx="10799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/>
              <a:t>1.2. uzdevums. </a:t>
            </a:r>
            <a:r>
              <a:rPr lang="lv-LV" sz="1600" b="1" dirty="0" smtClean="0"/>
              <a:t>No </a:t>
            </a:r>
            <a:r>
              <a:rPr lang="lv-LV" sz="1600" b="1" dirty="0"/>
              <a:t>piedāvātajiem foto </a:t>
            </a:r>
            <a:r>
              <a:rPr lang="lv-LV" sz="1600" b="1" dirty="0" smtClean="0"/>
              <a:t>atlasi </a:t>
            </a:r>
            <a:r>
              <a:rPr lang="lv-LV" sz="1600" b="1" dirty="0"/>
              <a:t>neolīta keramikas rotāšanai izmantojamos rīkus, </a:t>
            </a:r>
            <a:r>
              <a:rPr lang="lv-LV" sz="1600" b="1" dirty="0" smtClean="0"/>
              <a:t>sašķiro </a:t>
            </a:r>
            <a:r>
              <a:rPr lang="lv-LV" sz="1600" b="1" dirty="0"/>
              <a:t>tos atbilstoši keramikas </a:t>
            </a:r>
            <a:r>
              <a:rPr lang="lv-LV" sz="1600" b="1" dirty="0" smtClean="0"/>
              <a:t>tipiem! Izstāsti, kam noder katrs no tiem!</a:t>
            </a:r>
          </a:p>
          <a:p>
            <a:r>
              <a:rPr lang="lv-LV" sz="1400" b="1" dirty="0" smtClean="0"/>
              <a:t>Papilduzdevums: </a:t>
            </a:r>
            <a:r>
              <a:rPr lang="lv-LV" sz="1400" dirty="0" smtClean="0"/>
              <a:t>atrodi piemērotus materiālus un izgatavo atbilstošus rīkus dažiem no piedāvātajiem paraugiem; pamēģini, kādus iespiedumus ar tiem var izveidot mālā vai plastilīnā!</a:t>
            </a:r>
            <a:endParaRPr lang="lv-LV" sz="1400" dirty="0"/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9" y="4897784"/>
            <a:ext cx="1516003" cy="855052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292" y="3281863"/>
            <a:ext cx="587464" cy="100145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96" y="2983641"/>
            <a:ext cx="1054586" cy="966966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83" y="3064679"/>
            <a:ext cx="2052694" cy="1038863"/>
          </a:xfrm>
          <a:prstGeom prst="rect">
            <a:avLst/>
          </a:prstGeom>
        </p:spPr>
      </p:pic>
      <p:pic>
        <p:nvPicPr>
          <p:cNvPr id="14" name="Attēls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14" y="3193413"/>
            <a:ext cx="2079732" cy="1117806"/>
          </a:xfrm>
          <a:prstGeom prst="rect">
            <a:avLst/>
          </a:prstGeom>
        </p:spPr>
      </p:pic>
      <p:pic>
        <p:nvPicPr>
          <p:cNvPr id="15" name="Attēls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51" y="3300052"/>
            <a:ext cx="2321067" cy="873450"/>
          </a:xfrm>
          <a:prstGeom prst="rect">
            <a:avLst/>
          </a:prstGeom>
        </p:spPr>
      </p:pic>
      <p:pic>
        <p:nvPicPr>
          <p:cNvPr id="16" name="Attēls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4" y="4016247"/>
            <a:ext cx="3072342" cy="650735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698981" y="5087806"/>
            <a:ext cx="2289856" cy="344799"/>
          </a:xfrm>
          <a:prstGeom prst="rect">
            <a:avLst/>
          </a:prstGeom>
        </p:spPr>
      </p:pic>
      <p:pic>
        <p:nvPicPr>
          <p:cNvPr id="24" name="Attēls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68" y="3262978"/>
            <a:ext cx="1117983" cy="1013742"/>
          </a:xfrm>
          <a:prstGeom prst="rect">
            <a:avLst/>
          </a:prstGeom>
        </p:spPr>
      </p:pic>
      <p:pic>
        <p:nvPicPr>
          <p:cNvPr id="25" name="Attēls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056" y="4291497"/>
            <a:ext cx="1676545" cy="1113201"/>
          </a:xfrm>
          <a:prstGeom prst="rect">
            <a:avLst/>
          </a:prstGeom>
        </p:spPr>
      </p:pic>
      <p:pic>
        <p:nvPicPr>
          <p:cNvPr id="26" name="Attēls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20" y="4295735"/>
            <a:ext cx="734359" cy="683812"/>
          </a:xfrm>
          <a:prstGeom prst="rect">
            <a:avLst/>
          </a:prstGeom>
        </p:spPr>
      </p:pic>
      <p:pic>
        <p:nvPicPr>
          <p:cNvPr id="27" name="Attēls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97" y="4242118"/>
            <a:ext cx="1751828" cy="654775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6978" r="6999" b="16738"/>
          <a:stretch/>
        </p:blipFill>
        <p:spPr>
          <a:xfrm>
            <a:off x="2462555" y="4429112"/>
            <a:ext cx="1679572" cy="1119715"/>
          </a:xfrm>
          <a:prstGeom prst="rect">
            <a:avLst/>
          </a:prstGeom>
        </p:spPr>
      </p:pic>
      <p:pic>
        <p:nvPicPr>
          <p:cNvPr id="12" name="Attēls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91" y="4278423"/>
            <a:ext cx="808509" cy="10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6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684" y="3896150"/>
            <a:ext cx="106965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288">
              <a:buAutoNum type="arabicPeriod"/>
            </a:pPr>
            <a:r>
              <a:rPr lang="lv-LV" sz="1200" b="1" dirty="0" smtClean="0">
                <a:solidFill>
                  <a:srgbClr val="FF0000"/>
                </a:solidFill>
              </a:rPr>
              <a:t> risinājums: </a:t>
            </a:r>
            <a:r>
              <a:rPr lang="lv-LV" sz="1200" dirty="0" smtClean="0">
                <a:solidFill>
                  <a:srgbClr val="FF0000"/>
                </a:solidFill>
              </a:rPr>
              <a:t>tiek sameklēti tikai tie rīki, ar kuriem rotāts zīmējumā redzamais trauks;</a:t>
            </a:r>
          </a:p>
          <a:p>
            <a:pPr indent="14288">
              <a:buAutoNum type="arabicPeriod"/>
            </a:pPr>
            <a:r>
              <a:rPr lang="lv-LV" sz="1200" b="1" dirty="0" smtClean="0">
                <a:solidFill>
                  <a:srgbClr val="FF0000"/>
                </a:solidFill>
              </a:rPr>
              <a:t> risinājums:</a:t>
            </a:r>
            <a:r>
              <a:rPr lang="lv-LV" sz="1200" dirty="0" smtClean="0">
                <a:solidFill>
                  <a:srgbClr val="FF0000"/>
                </a:solidFill>
              </a:rPr>
              <a:t> tiek sašķiroti un pēc vajadzības arī nokopēti tie rīki, kas var tikt izmantojami noteikta keramikas veida rotāšanai.</a:t>
            </a:r>
          </a:p>
          <a:p>
            <a:pPr marL="720725"/>
            <a:r>
              <a:rPr lang="lv-LV" sz="1200" b="1" dirty="0" smtClean="0">
                <a:solidFill>
                  <a:srgbClr val="FF0000"/>
                </a:solidFill>
              </a:rPr>
              <a:t>Osas tipa keramika</a:t>
            </a:r>
            <a:r>
              <a:rPr lang="lv-LV" sz="1200" dirty="0" smtClean="0">
                <a:solidFill>
                  <a:srgbClr val="FF0000"/>
                </a:solidFill>
              </a:rPr>
              <a:t> – </a:t>
            </a:r>
            <a:r>
              <a:rPr lang="lv-LV" sz="1200" dirty="0" err="1" smtClean="0">
                <a:solidFill>
                  <a:srgbClr val="FF0000"/>
                </a:solidFill>
              </a:rPr>
              <a:t>smalkzobu</a:t>
            </a:r>
            <a:r>
              <a:rPr lang="lv-LV" sz="1200" dirty="0" smtClean="0">
                <a:solidFill>
                  <a:srgbClr val="FF0000"/>
                </a:solidFill>
              </a:rPr>
              <a:t> ķemme, irbuļi – rotāšanai; gliemežvāki – virsmas nokasīšanai; gludi oļi – virsmas nolīdzināšanai, spodrināšanai;</a:t>
            </a:r>
          </a:p>
          <a:p>
            <a:pPr marL="720725"/>
            <a:r>
              <a:rPr lang="lv-LV" sz="1200" b="1" dirty="0" smtClean="0">
                <a:solidFill>
                  <a:srgbClr val="FF0000"/>
                </a:solidFill>
              </a:rPr>
              <a:t>Ķemmes keramika</a:t>
            </a:r>
            <a:r>
              <a:rPr lang="lv-LV" sz="1200" dirty="0" smtClean="0">
                <a:solidFill>
                  <a:srgbClr val="FF0000"/>
                </a:solidFill>
              </a:rPr>
              <a:t> – rotāšanai lietota rupja ķemme un irbulis ar apaļu galu, arī dažādi dzīvnieku kauli un zobi</a:t>
            </a:r>
          </a:p>
          <a:p>
            <a:pPr marL="720725"/>
            <a:r>
              <a:rPr lang="lv-LV" sz="1200" b="1" dirty="0" smtClean="0">
                <a:solidFill>
                  <a:srgbClr val="FF0000"/>
                </a:solidFill>
              </a:rPr>
              <a:t>Piestiņas un Sārnates tipa keramikai </a:t>
            </a:r>
            <a:r>
              <a:rPr lang="lv-LV" sz="1200" dirty="0" smtClean="0">
                <a:solidFill>
                  <a:srgbClr val="FF0000"/>
                </a:solidFill>
              </a:rPr>
              <a:t>plaši lietoti dažādi dzīvnieku kauli un zobi, bet arī dažāda rupjuma irbuļi, gliemežvāka šķautnes iespiedumi, auklu mezgli, </a:t>
            </a:r>
            <a:r>
              <a:rPr lang="lv-LV" sz="1200" dirty="0" err="1" smtClean="0">
                <a:solidFill>
                  <a:srgbClr val="FF0000"/>
                </a:solidFill>
              </a:rPr>
              <a:t>uc</a:t>
            </a:r>
            <a:r>
              <a:rPr lang="lv-LV" sz="1200" dirty="0" smtClean="0">
                <a:solidFill>
                  <a:srgbClr val="FF0000"/>
                </a:solidFill>
              </a:rPr>
              <a:t>., kas te nav attēloti;</a:t>
            </a:r>
          </a:p>
          <a:p>
            <a:pPr marL="720725"/>
            <a:r>
              <a:rPr lang="lv-LV" sz="1200" b="1" dirty="0" smtClean="0">
                <a:solidFill>
                  <a:srgbClr val="FF0000"/>
                </a:solidFill>
              </a:rPr>
              <a:t>Auklas keramika</a:t>
            </a:r>
            <a:r>
              <a:rPr lang="lv-LV" sz="1200" dirty="0" smtClean="0">
                <a:solidFill>
                  <a:srgbClr val="FF0000"/>
                </a:solidFill>
              </a:rPr>
              <a:t> – rotāšanai lietota aukla, auklas mezgli, ar irbuli ievilktas un gravētas līnijas, virsmas nolīdzināšanai – gludi oļi;</a:t>
            </a:r>
            <a:endParaRPr lang="lv-LV" sz="1200" b="1" dirty="0" smtClean="0">
              <a:solidFill>
                <a:srgbClr val="FF0000"/>
              </a:solidFill>
            </a:endParaRPr>
          </a:p>
          <a:p>
            <a:pPr marL="720725"/>
            <a:r>
              <a:rPr lang="lv-LV" sz="1200" b="1" dirty="0" err="1" smtClean="0">
                <a:solidFill>
                  <a:srgbClr val="FF0000"/>
                </a:solidFill>
              </a:rPr>
              <a:t>Aboras</a:t>
            </a:r>
            <a:r>
              <a:rPr lang="lv-LV" sz="1200" b="1" dirty="0" smtClean="0">
                <a:solidFill>
                  <a:srgbClr val="FF0000"/>
                </a:solidFill>
              </a:rPr>
              <a:t> tipa keramika </a:t>
            </a:r>
            <a:r>
              <a:rPr lang="lv-LV" sz="1200" dirty="0" smtClean="0">
                <a:solidFill>
                  <a:srgbClr val="FF0000"/>
                </a:solidFill>
              </a:rPr>
              <a:t>– ar dažādiem auklu veidiem veidotas faktūras uz visas virsmas, daudzveidīgi iespiedumi un gravētas līnijas</a:t>
            </a:r>
            <a:endParaRPr lang="lv-LV" sz="1200" dirty="0">
              <a:solidFill>
                <a:srgbClr val="FF0000"/>
              </a:solidFill>
            </a:endParaRPr>
          </a:p>
          <a:p>
            <a:pPr marL="720725"/>
            <a:endParaRPr lang="lv-LV" sz="1200" dirty="0" smtClean="0">
              <a:solidFill>
                <a:srgbClr val="FF0000"/>
              </a:solidFill>
            </a:endParaRPr>
          </a:p>
          <a:p>
            <a:pPr marL="720725"/>
            <a:r>
              <a:rPr lang="lv-LV" sz="1200" dirty="0" smtClean="0">
                <a:solidFill>
                  <a:srgbClr val="FF0000"/>
                </a:solidFill>
              </a:rPr>
              <a:t> </a:t>
            </a:r>
            <a:r>
              <a:rPr lang="lv-LV" sz="1200" i="1" dirty="0" smtClean="0">
                <a:solidFill>
                  <a:srgbClr val="FF0000"/>
                </a:solidFill>
              </a:rPr>
              <a:t>(uzdevums mudina novērtēt dažādus materiālus, kas bija pieejami senajiem keramikas izgatavotājiem, kā arī saskatīt atšķirību rotājuma elementos un ar tiem veidotajās kompozīcijās)</a:t>
            </a:r>
            <a:endParaRPr lang="lv-LV" sz="1200" i="1" dirty="0">
              <a:solidFill>
                <a:srgbClr val="FF0000"/>
              </a:solidFill>
            </a:endParaRPr>
          </a:p>
        </p:txBody>
      </p:sp>
      <p:sp>
        <p:nvSpPr>
          <p:cNvPr id="5" name="Taisnstūris 4"/>
          <p:cNvSpPr/>
          <p:nvPr/>
        </p:nvSpPr>
        <p:spPr>
          <a:xfrm>
            <a:off x="2172204" y="0"/>
            <a:ext cx="4283151" cy="2505136"/>
          </a:xfrm>
          <a:prstGeom prst="rect">
            <a:avLst/>
          </a:prstGeom>
          <a:solidFill>
            <a:srgbClr val="9AC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/>
          <p:cNvSpPr/>
          <p:nvPr/>
        </p:nvSpPr>
        <p:spPr>
          <a:xfrm>
            <a:off x="0" y="0"/>
            <a:ext cx="2110947" cy="2505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Taisnstūris 6"/>
          <p:cNvSpPr/>
          <p:nvPr/>
        </p:nvSpPr>
        <p:spPr>
          <a:xfrm>
            <a:off x="6516612" y="0"/>
            <a:ext cx="4283151" cy="2505136"/>
          </a:xfrm>
          <a:prstGeom prst="rect">
            <a:avLst/>
          </a:prstGeom>
          <a:solidFill>
            <a:srgbClr val="649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/>
          <p:cNvSpPr txBox="1"/>
          <p:nvPr/>
        </p:nvSpPr>
        <p:spPr>
          <a:xfrm>
            <a:off x="-1" y="2135804"/>
            <a:ext cx="21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Agrais neolīts</a:t>
            </a:r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2172203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Vidējais neolīts</a:t>
            </a:r>
            <a:endParaRPr lang="lv-LV" dirty="0"/>
          </a:p>
        </p:txBody>
      </p:sp>
      <p:sp>
        <p:nvSpPr>
          <p:cNvPr id="11" name="TextBox 10"/>
          <p:cNvSpPr txBox="1"/>
          <p:nvPr/>
        </p:nvSpPr>
        <p:spPr>
          <a:xfrm>
            <a:off x="6516612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Vēlais neolīts</a:t>
            </a:r>
            <a:endParaRPr lang="lv-LV" dirty="0"/>
          </a:p>
        </p:txBody>
      </p:sp>
      <p:pic>
        <p:nvPicPr>
          <p:cNvPr id="18" name="Attēls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80" y="157101"/>
            <a:ext cx="1978425" cy="1978425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" y="157379"/>
            <a:ext cx="1978425" cy="1978425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96" y="157104"/>
            <a:ext cx="1978425" cy="1978425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25" y="157103"/>
            <a:ext cx="1978425" cy="1978425"/>
          </a:xfrm>
          <a:prstGeom prst="rect">
            <a:avLst/>
          </a:prstGeom>
        </p:spPr>
      </p:pic>
      <p:pic>
        <p:nvPicPr>
          <p:cNvPr id="22" name="Attēls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4" y="157101"/>
            <a:ext cx="1978425" cy="19784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" y="5961667"/>
            <a:ext cx="10799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/>
              <a:t>1.2. uzdevums. </a:t>
            </a:r>
            <a:r>
              <a:rPr lang="lv-LV" sz="1600" b="1" dirty="0" smtClean="0"/>
              <a:t>No </a:t>
            </a:r>
            <a:r>
              <a:rPr lang="lv-LV" sz="1600" b="1" dirty="0"/>
              <a:t>piedāvātajiem foto </a:t>
            </a:r>
            <a:r>
              <a:rPr lang="lv-LV" sz="1600" b="1" dirty="0" smtClean="0"/>
              <a:t>atlasi </a:t>
            </a:r>
            <a:r>
              <a:rPr lang="lv-LV" sz="1600" b="1" dirty="0"/>
              <a:t>neolīta keramikas rotāšanai izmantojamos rīkus, </a:t>
            </a:r>
            <a:r>
              <a:rPr lang="lv-LV" sz="1600" b="1" dirty="0" smtClean="0"/>
              <a:t>sašķiro </a:t>
            </a:r>
            <a:r>
              <a:rPr lang="lv-LV" sz="1600" b="1" dirty="0"/>
              <a:t>tos atbilstoši keramikas </a:t>
            </a:r>
            <a:r>
              <a:rPr lang="lv-LV" sz="1600" b="1" dirty="0" smtClean="0"/>
              <a:t>tipiem! Pastāsti, kam noder katrs no tiem!</a:t>
            </a:r>
          </a:p>
          <a:p>
            <a:r>
              <a:rPr lang="lv-LV" sz="1400" b="1" dirty="0" smtClean="0"/>
              <a:t>Papilduzdevums: </a:t>
            </a:r>
            <a:r>
              <a:rPr lang="lv-LV" sz="1400" dirty="0" smtClean="0"/>
              <a:t>atrodi piemērotus materiālus un izgatavo atbilstošus rīkus dažiem no piedāvātajiem paraugiem; pamēģini, kādus iespiedumus ar tiem var izveidot mālā vai plastilīnā!</a:t>
            </a:r>
            <a:endParaRPr lang="lv-LV" sz="1400" dirty="0"/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93" y="2872331"/>
            <a:ext cx="1516003" cy="855052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47" y="1092752"/>
            <a:ext cx="587464" cy="100145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809848"/>
            <a:ext cx="1054586" cy="966966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56" y="2816361"/>
            <a:ext cx="2052694" cy="1038863"/>
          </a:xfrm>
          <a:prstGeom prst="rect">
            <a:avLst/>
          </a:prstGeom>
        </p:spPr>
      </p:pic>
      <p:pic>
        <p:nvPicPr>
          <p:cNvPr id="14" name="Attēls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49" y="2874648"/>
            <a:ext cx="2079732" cy="1117806"/>
          </a:xfrm>
          <a:prstGeom prst="rect">
            <a:avLst/>
          </a:prstGeom>
        </p:spPr>
      </p:pic>
      <p:pic>
        <p:nvPicPr>
          <p:cNvPr id="15" name="Attēls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8955">
            <a:off x="8667831" y="746870"/>
            <a:ext cx="2321067" cy="873450"/>
          </a:xfrm>
          <a:prstGeom prst="rect">
            <a:avLst/>
          </a:prstGeom>
        </p:spPr>
      </p:pic>
      <p:pic>
        <p:nvPicPr>
          <p:cNvPr id="16" name="Attēls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45" y="6019808"/>
            <a:ext cx="3072342" cy="650735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77690" y="6241706"/>
            <a:ext cx="2289856" cy="344799"/>
          </a:xfrm>
          <a:prstGeom prst="rect">
            <a:avLst/>
          </a:prstGeom>
        </p:spPr>
      </p:pic>
      <p:pic>
        <p:nvPicPr>
          <p:cNvPr id="24" name="Attēls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69" y="6019808"/>
            <a:ext cx="1117983" cy="1013742"/>
          </a:xfrm>
          <a:prstGeom prst="rect">
            <a:avLst/>
          </a:prstGeom>
        </p:spPr>
      </p:pic>
      <p:pic>
        <p:nvPicPr>
          <p:cNvPr id="26" name="Attēls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20" y="1198115"/>
            <a:ext cx="734359" cy="683812"/>
          </a:xfrm>
          <a:prstGeom prst="rect">
            <a:avLst/>
          </a:prstGeom>
        </p:spPr>
      </p:pic>
      <p:pic>
        <p:nvPicPr>
          <p:cNvPr id="27" name="Attēls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2" y="1183595"/>
            <a:ext cx="1751828" cy="654775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6978" r="6999" b="16738"/>
          <a:stretch/>
        </p:blipFill>
        <p:spPr>
          <a:xfrm>
            <a:off x="6674780" y="1004684"/>
            <a:ext cx="1679572" cy="1119715"/>
          </a:xfrm>
          <a:prstGeom prst="rect">
            <a:avLst/>
          </a:prstGeom>
        </p:spPr>
      </p:pic>
      <p:pic>
        <p:nvPicPr>
          <p:cNvPr id="31" name="Attēls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40" y="2535681"/>
            <a:ext cx="808509" cy="1088377"/>
          </a:xfrm>
          <a:prstGeom prst="rect">
            <a:avLst/>
          </a:prstGeom>
        </p:spPr>
      </p:pic>
      <p:pic>
        <p:nvPicPr>
          <p:cNvPr id="25" name="Attēls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96" y="2716340"/>
            <a:ext cx="1676545" cy="11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8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684" y="3896150"/>
            <a:ext cx="106965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288">
              <a:buAutoNum type="arabicPeriod"/>
            </a:pPr>
            <a:r>
              <a:rPr lang="lv-LV" sz="1200" b="1" dirty="0" smtClean="0">
                <a:solidFill>
                  <a:srgbClr val="FF0000"/>
                </a:solidFill>
              </a:rPr>
              <a:t> risinājums: </a:t>
            </a:r>
            <a:r>
              <a:rPr lang="lv-LV" sz="1200" dirty="0" smtClean="0">
                <a:solidFill>
                  <a:srgbClr val="FF0000"/>
                </a:solidFill>
              </a:rPr>
              <a:t>tiek sameklēti tikai tie rīki, ar kuriem rotāts zīmējumā redzamais trauks;</a:t>
            </a:r>
          </a:p>
          <a:p>
            <a:pPr indent="14288">
              <a:buAutoNum type="arabicPeriod"/>
            </a:pPr>
            <a:r>
              <a:rPr lang="lv-LV" sz="1200" b="1" dirty="0" smtClean="0">
                <a:solidFill>
                  <a:srgbClr val="FF0000"/>
                </a:solidFill>
              </a:rPr>
              <a:t> risinājums:</a:t>
            </a:r>
            <a:r>
              <a:rPr lang="lv-LV" sz="1200" dirty="0" smtClean="0">
                <a:solidFill>
                  <a:srgbClr val="FF0000"/>
                </a:solidFill>
              </a:rPr>
              <a:t> tiek sašķiroti un pēc vajadzības arī nokopēti tie rīki, kas var tikt izmantojami noteikta keramikas veida rotāšanai.</a:t>
            </a:r>
          </a:p>
          <a:p>
            <a:pPr marL="720725"/>
            <a:r>
              <a:rPr lang="lv-LV" sz="1200" b="1" dirty="0" smtClean="0">
                <a:solidFill>
                  <a:srgbClr val="FF0000"/>
                </a:solidFill>
              </a:rPr>
              <a:t>Osas tipa keramika</a:t>
            </a:r>
            <a:r>
              <a:rPr lang="lv-LV" sz="1200" dirty="0" smtClean="0">
                <a:solidFill>
                  <a:srgbClr val="FF0000"/>
                </a:solidFill>
              </a:rPr>
              <a:t> – </a:t>
            </a:r>
            <a:r>
              <a:rPr lang="lv-LV" sz="1200" dirty="0" err="1" smtClean="0">
                <a:solidFill>
                  <a:srgbClr val="FF0000"/>
                </a:solidFill>
              </a:rPr>
              <a:t>smalkzobu</a:t>
            </a:r>
            <a:r>
              <a:rPr lang="lv-LV" sz="1200" dirty="0" smtClean="0">
                <a:solidFill>
                  <a:srgbClr val="FF0000"/>
                </a:solidFill>
              </a:rPr>
              <a:t> ķemme, irbuļi – rotāšanai; gliemežvāki – virsmas nokasīšanai; gludi oļi – virsmas nolīdzināšanai, spodrināšanai;</a:t>
            </a:r>
          </a:p>
          <a:p>
            <a:pPr marL="720725"/>
            <a:r>
              <a:rPr lang="lv-LV" sz="1200" b="1" dirty="0" smtClean="0">
                <a:solidFill>
                  <a:srgbClr val="FF0000"/>
                </a:solidFill>
              </a:rPr>
              <a:t>Ķemmes keramika</a:t>
            </a:r>
            <a:r>
              <a:rPr lang="lv-LV" sz="1200" dirty="0" smtClean="0">
                <a:solidFill>
                  <a:srgbClr val="FF0000"/>
                </a:solidFill>
              </a:rPr>
              <a:t> – rotāšanai lietota rupja ķemme un irbulis ar apaļu galu, arī dažādi dzīvnieku kauli un zobi</a:t>
            </a:r>
          </a:p>
          <a:p>
            <a:pPr marL="720725"/>
            <a:r>
              <a:rPr lang="lv-LV" sz="1200" b="1" dirty="0" smtClean="0">
                <a:solidFill>
                  <a:srgbClr val="FF0000"/>
                </a:solidFill>
              </a:rPr>
              <a:t>Piestiņas un Sārnates tipa keramikai </a:t>
            </a:r>
            <a:r>
              <a:rPr lang="lv-LV" sz="1200" dirty="0" smtClean="0">
                <a:solidFill>
                  <a:srgbClr val="FF0000"/>
                </a:solidFill>
              </a:rPr>
              <a:t>plaši lietoti dažādi dzīvnieku kauli un zobi, bet arī dažāda rupjuma irbuļi, gliemežvāka šķautnes iespiedumi, auklu mezgli, </a:t>
            </a:r>
            <a:r>
              <a:rPr lang="lv-LV" sz="1200" dirty="0" err="1" smtClean="0">
                <a:solidFill>
                  <a:srgbClr val="FF0000"/>
                </a:solidFill>
              </a:rPr>
              <a:t>uc</a:t>
            </a:r>
            <a:r>
              <a:rPr lang="lv-LV" sz="1200" dirty="0" smtClean="0">
                <a:solidFill>
                  <a:srgbClr val="FF0000"/>
                </a:solidFill>
              </a:rPr>
              <a:t>., kas te nav attēloti;</a:t>
            </a:r>
          </a:p>
          <a:p>
            <a:pPr marL="720725"/>
            <a:r>
              <a:rPr lang="lv-LV" sz="1200" b="1" dirty="0" smtClean="0">
                <a:solidFill>
                  <a:srgbClr val="FF0000"/>
                </a:solidFill>
              </a:rPr>
              <a:t>Auklas keramika</a:t>
            </a:r>
            <a:r>
              <a:rPr lang="lv-LV" sz="1200" dirty="0" smtClean="0">
                <a:solidFill>
                  <a:srgbClr val="FF0000"/>
                </a:solidFill>
              </a:rPr>
              <a:t> – rotāšanai lietota aukla, auklas mezgli, ar irbuli ievilktas un gravētas līnijas, virsmas nolīdzināšanai – gludi oļi;</a:t>
            </a:r>
            <a:endParaRPr lang="lv-LV" sz="1200" b="1" dirty="0" smtClean="0">
              <a:solidFill>
                <a:srgbClr val="FF0000"/>
              </a:solidFill>
            </a:endParaRPr>
          </a:p>
          <a:p>
            <a:pPr marL="720725"/>
            <a:r>
              <a:rPr lang="lv-LV" sz="1200" b="1" dirty="0" err="1" smtClean="0">
                <a:solidFill>
                  <a:srgbClr val="FF0000"/>
                </a:solidFill>
              </a:rPr>
              <a:t>Aboras</a:t>
            </a:r>
            <a:r>
              <a:rPr lang="lv-LV" sz="1200" b="1" dirty="0" smtClean="0">
                <a:solidFill>
                  <a:srgbClr val="FF0000"/>
                </a:solidFill>
              </a:rPr>
              <a:t> tipa keramika </a:t>
            </a:r>
            <a:r>
              <a:rPr lang="lv-LV" sz="1200" dirty="0" smtClean="0">
                <a:solidFill>
                  <a:srgbClr val="FF0000"/>
                </a:solidFill>
              </a:rPr>
              <a:t>– ar dažādiem auklu veidiem veidotas faktūras uz visas virsmas, daudzveidīgi iespiedumi un gravētas līnijas</a:t>
            </a:r>
            <a:endParaRPr lang="lv-LV" sz="1200" dirty="0">
              <a:solidFill>
                <a:srgbClr val="FF0000"/>
              </a:solidFill>
            </a:endParaRPr>
          </a:p>
          <a:p>
            <a:pPr marL="720725"/>
            <a:endParaRPr lang="lv-LV" sz="1200" dirty="0" smtClean="0">
              <a:solidFill>
                <a:srgbClr val="FF0000"/>
              </a:solidFill>
            </a:endParaRPr>
          </a:p>
          <a:p>
            <a:pPr marL="720725"/>
            <a:r>
              <a:rPr lang="lv-LV" sz="1200" dirty="0" smtClean="0">
                <a:solidFill>
                  <a:srgbClr val="FF0000"/>
                </a:solidFill>
              </a:rPr>
              <a:t> </a:t>
            </a:r>
            <a:r>
              <a:rPr lang="lv-LV" sz="1200" i="1" dirty="0" smtClean="0">
                <a:solidFill>
                  <a:srgbClr val="FF0000"/>
                </a:solidFill>
              </a:rPr>
              <a:t>(uzdevums mudina novērtēt dažādus materiālus, kas bija pieejami senajiem keramikas izgatavotājiem, kā arī saskatīt atšķirību rotājuma elementos un ar tiem veidotajās kompozīcijās)</a:t>
            </a:r>
            <a:endParaRPr lang="lv-LV" sz="1200" i="1" dirty="0">
              <a:solidFill>
                <a:srgbClr val="FF0000"/>
              </a:solidFill>
            </a:endParaRPr>
          </a:p>
        </p:txBody>
      </p:sp>
      <p:sp>
        <p:nvSpPr>
          <p:cNvPr id="5" name="Taisnstūris 4"/>
          <p:cNvSpPr/>
          <p:nvPr/>
        </p:nvSpPr>
        <p:spPr>
          <a:xfrm>
            <a:off x="2172204" y="0"/>
            <a:ext cx="4283151" cy="2505136"/>
          </a:xfrm>
          <a:prstGeom prst="rect">
            <a:avLst/>
          </a:prstGeom>
          <a:solidFill>
            <a:srgbClr val="9AC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 3"/>
          <p:cNvSpPr/>
          <p:nvPr/>
        </p:nvSpPr>
        <p:spPr>
          <a:xfrm>
            <a:off x="0" y="0"/>
            <a:ext cx="2110947" cy="2505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Taisnstūris 6"/>
          <p:cNvSpPr/>
          <p:nvPr/>
        </p:nvSpPr>
        <p:spPr>
          <a:xfrm>
            <a:off x="6516612" y="0"/>
            <a:ext cx="4283151" cy="2505136"/>
          </a:xfrm>
          <a:prstGeom prst="rect">
            <a:avLst/>
          </a:prstGeom>
          <a:solidFill>
            <a:srgbClr val="649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/>
          <p:cNvSpPr txBox="1"/>
          <p:nvPr/>
        </p:nvSpPr>
        <p:spPr>
          <a:xfrm>
            <a:off x="-1" y="2135804"/>
            <a:ext cx="211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Agrais neolīts</a:t>
            </a:r>
            <a:endParaRPr lang="lv-LV" dirty="0"/>
          </a:p>
        </p:txBody>
      </p:sp>
      <p:sp>
        <p:nvSpPr>
          <p:cNvPr id="10" name="TextBox 9"/>
          <p:cNvSpPr txBox="1"/>
          <p:nvPr/>
        </p:nvSpPr>
        <p:spPr>
          <a:xfrm>
            <a:off x="2172203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Vidējais neolīts</a:t>
            </a:r>
            <a:endParaRPr lang="lv-LV" dirty="0"/>
          </a:p>
        </p:txBody>
      </p:sp>
      <p:sp>
        <p:nvSpPr>
          <p:cNvPr id="11" name="TextBox 10"/>
          <p:cNvSpPr txBox="1"/>
          <p:nvPr/>
        </p:nvSpPr>
        <p:spPr>
          <a:xfrm>
            <a:off x="6516612" y="2135804"/>
            <a:ext cx="428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/>
              <a:t>Vēlais neolīts</a:t>
            </a:r>
            <a:endParaRPr lang="lv-LV" dirty="0"/>
          </a:p>
        </p:txBody>
      </p:sp>
      <p:pic>
        <p:nvPicPr>
          <p:cNvPr id="18" name="Attēls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80" y="157101"/>
            <a:ext cx="1978425" cy="1978425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" y="157379"/>
            <a:ext cx="1978425" cy="1978425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96" y="157104"/>
            <a:ext cx="1978425" cy="1978425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25" y="157103"/>
            <a:ext cx="1978425" cy="1978425"/>
          </a:xfrm>
          <a:prstGeom prst="rect">
            <a:avLst/>
          </a:prstGeom>
        </p:spPr>
      </p:pic>
      <p:pic>
        <p:nvPicPr>
          <p:cNvPr id="22" name="Attēls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4" y="157101"/>
            <a:ext cx="1978425" cy="19784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1" y="5961667"/>
            <a:ext cx="10799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/>
              <a:t>1.2. uzdevums. </a:t>
            </a:r>
            <a:r>
              <a:rPr lang="lv-LV" sz="1600" b="1" dirty="0" smtClean="0"/>
              <a:t>No </a:t>
            </a:r>
            <a:r>
              <a:rPr lang="lv-LV" sz="1600" b="1" dirty="0"/>
              <a:t>piedāvātajiem foto </a:t>
            </a:r>
            <a:r>
              <a:rPr lang="lv-LV" sz="1600" b="1" dirty="0" smtClean="0"/>
              <a:t>atlasi </a:t>
            </a:r>
            <a:r>
              <a:rPr lang="lv-LV" sz="1600" b="1" dirty="0"/>
              <a:t>neolīta keramikas rotāšanai izmantojamos rīkus, </a:t>
            </a:r>
            <a:r>
              <a:rPr lang="lv-LV" sz="1600" b="1" dirty="0" smtClean="0"/>
              <a:t>sašķiro </a:t>
            </a:r>
            <a:r>
              <a:rPr lang="lv-LV" sz="1600" b="1" dirty="0"/>
              <a:t>tos atbilstoši keramikas </a:t>
            </a:r>
            <a:r>
              <a:rPr lang="lv-LV" sz="1600" b="1" dirty="0" smtClean="0"/>
              <a:t>tipiem! Pastāsti, kam noder katrs no tiem!</a:t>
            </a:r>
          </a:p>
          <a:p>
            <a:r>
              <a:rPr lang="lv-LV" sz="1400" b="1" dirty="0" smtClean="0"/>
              <a:t>Papilduzdevums: </a:t>
            </a:r>
            <a:r>
              <a:rPr lang="lv-LV" sz="1400" dirty="0" smtClean="0"/>
              <a:t>atrodi piemērotus materiālus un izgatavo atbilstošus rīkus dažiem no piedāvātajiem paraugiem; pamēģini, kādus iespiedumus ar tiem var izveidot mālā vai plastilīnā!</a:t>
            </a:r>
            <a:endParaRPr lang="lv-LV" sz="1400" dirty="0"/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9" y="2501366"/>
            <a:ext cx="1516003" cy="855052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47" y="1092752"/>
            <a:ext cx="587464" cy="100145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809848"/>
            <a:ext cx="1054586" cy="966966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50" y="1910127"/>
            <a:ext cx="2052694" cy="1038863"/>
          </a:xfrm>
          <a:prstGeom prst="rect">
            <a:avLst/>
          </a:prstGeom>
        </p:spPr>
      </p:pic>
      <p:pic>
        <p:nvPicPr>
          <p:cNvPr id="14" name="Attēls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33" y="2449910"/>
            <a:ext cx="2079732" cy="1117806"/>
          </a:xfrm>
          <a:prstGeom prst="rect">
            <a:avLst/>
          </a:prstGeom>
        </p:spPr>
      </p:pic>
      <p:pic>
        <p:nvPicPr>
          <p:cNvPr id="15" name="Attēls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98955">
            <a:off x="8667831" y="746870"/>
            <a:ext cx="2321067" cy="873450"/>
          </a:xfrm>
          <a:prstGeom prst="rect">
            <a:avLst/>
          </a:prstGeom>
        </p:spPr>
      </p:pic>
      <p:pic>
        <p:nvPicPr>
          <p:cNvPr id="16" name="Attēls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45" y="6019808"/>
            <a:ext cx="3072342" cy="650735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177690" y="6241706"/>
            <a:ext cx="2289856" cy="344799"/>
          </a:xfrm>
          <a:prstGeom prst="rect">
            <a:avLst/>
          </a:prstGeom>
        </p:spPr>
      </p:pic>
      <p:pic>
        <p:nvPicPr>
          <p:cNvPr id="24" name="Attēls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69" y="6019808"/>
            <a:ext cx="1117983" cy="1013742"/>
          </a:xfrm>
          <a:prstGeom prst="rect">
            <a:avLst/>
          </a:prstGeom>
        </p:spPr>
      </p:pic>
      <p:pic>
        <p:nvPicPr>
          <p:cNvPr id="26" name="Attēls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20" y="1198115"/>
            <a:ext cx="734359" cy="683812"/>
          </a:xfrm>
          <a:prstGeom prst="rect">
            <a:avLst/>
          </a:prstGeom>
        </p:spPr>
      </p:pic>
      <p:pic>
        <p:nvPicPr>
          <p:cNvPr id="27" name="Attēls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2" y="1183595"/>
            <a:ext cx="1751828" cy="654775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6978" r="6999" b="16738"/>
          <a:stretch/>
        </p:blipFill>
        <p:spPr>
          <a:xfrm>
            <a:off x="6674780" y="1004684"/>
            <a:ext cx="1679572" cy="1119715"/>
          </a:xfrm>
          <a:prstGeom prst="rect">
            <a:avLst/>
          </a:prstGeom>
        </p:spPr>
      </p:pic>
      <p:pic>
        <p:nvPicPr>
          <p:cNvPr id="12" name="Attēls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930" y="1885369"/>
            <a:ext cx="808509" cy="1088377"/>
          </a:xfrm>
          <a:prstGeom prst="rect">
            <a:avLst/>
          </a:prstGeom>
        </p:spPr>
      </p:pic>
      <p:pic>
        <p:nvPicPr>
          <p:cNvPr id="29" name="Attēls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693" y="1882141"/>
            <a:ext cx="1676545" cy="1113201"/>
          </a:xfrm>
          <a:prstGeom prst="rect">
            <a:avLst/>
          </a:prstGeom>
        </p:spPr>
      </p:pic>
      <p:pic>
        <p:nvPicPr>
          <p:cNvPr id="30" name="Attēls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25" y="2660361"/>
            <a:ext cx="1516003" cy="855052"/>
          </a:xfrm>
          <a:prstGeom prst="rect">
            <a:avLst/>
          </a:prstGeom>
        </p:spPr>
      </p:pic>
      <p:pic>
        <p:nvPicPr>
          <p:cNvPr id="31" name="Attēls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40" y="2535681"/>
            <a:ext cx="808509" cy="1088377"/>
          </a:xfrm>
          <a:prstGeom prst="rect">
            <a:avLst/>
          </a:prstGeom>
        </p:spPr>
      </p:pic>
      <p:pic>
        <p:nvPicPr>
          <p:cNvPr id="32" name="Attēls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3008813"/>
            <a:ext cx="2052694" cy="1038863"/>
          </a:xfrm>
          <a:prstGeom prst="rect">
            <a:avLst/>
          </a:prstGeom>
        </p:spPr>
      </p:pic>
      <p:pic>
        <p:nvPicPr>
          <p:cNvPr id="25" name="Attēls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4" y="1952271"/>
            <a:ext cx="1676545" cy="1113201"/>
          </a:xfrm>
          <a:prstGeom prst="rect">
            <a:avLst/>
          </a:prstGeom>
        </p:spPr>
      </p:pic>
      <p:pic>
        <p:nvPicPr>
          <p:cNvPr id="33" name="Attēls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58" y="2367463"/>
            <a:ext cx="1676545" cy="1113201"/>
          </a:xfrm>
          <a:prstGeom prst="rect">
            <a:avLst/>
          </a:prstGeom>
        </p:spPr>
      </p:pic>
      <p:pic>
        <p:nvPicPr>
          <p:cNvPr id="34" name="Attēls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866" y="1837913"/>
            <a:ext cx="587464" cy="1001452"/>
          </a:xfrm>
          <a:prstGeom prst="rect">
            <a:avLst/>
          </a:prstGeom>
        </p:spPr>
      </p:pic>
      <p:pic>
        <p:nvPicPr>
          <p:cNvPr id="35" name="Attēls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885" y="3145621"/>
            <a:ext cx="1751828" cy="65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2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08086"/>
            <a:ext cx="107997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/>
              <a:t>2. uzdevums. Piedāvātos </a:t>
            </a:r>
            <a:r>
              <a:rPr lang="lv-LV" sz="1600" b="1" dirty="0" smtClean="0"/>
              <a:t>priekšmetus ievieto atbilstošā situācijas modelī:</a:t>
            </a:r>
          </a:p>
          <a:p>
            <a:pPr marL="342900" indent="-342900">
              <a:buFontTx/>
              <a:buAutoNum type="arabicParenR"/>
            </a:pPr>
            <a:r>
              <a:rPr lang="lv-LV" sz="1200" dirty="0"/>
              <a:t>Sameklē trauku – gaismekli, iededz uguni tumšajā mājā;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Sameklē 4 traukus, kas piemēroti ēdiena gatavošanai pavardā, novieto tos pavarda laukumā;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Sameklē 3 traukus, kurus var novietot uz līdzenas virsmas - galda vai grīdas, novieto tos uz koku klāsta;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Sameklē divus priekšmetus, kas tika izmantoti senajos rituālos, novieto pie elka tēla.</a:t>
            </a:r>
          </a:p>
          <a:p>
            <a:pPr marL="342900" indent="-342900">
              <a:buAutoNum type="arabicParenR"/>
            </a:pPr>
            <a:endParaRPr lang="lv-LV" sz="1400" dirty="0"/>
          </a:p>
          <a:p>
            <a:r>
              <a:rPr lang="lv-LV" sz="1400" dirty="0" smtClean="0"/>
              <a:t>Papildjautājumi: 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vai vari noteikt, kuri priekšmeti pieder kuram neolīta laikmetam?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Vai vari pateikt, kā mēs šo keramiku saucam?</a:t>
            </a:r>
          </a:p>
        </p:txBody>
      </p:sp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8090548" y="0"/>
            <a:ext cx="2671231" cy="3081113"/>
          </a:xfrm>
          <a:prstGeom prst="rect">
            <a:avLst/>
          </a:prstGeom>
        </p:spPr>
      </p:pic>
      <p:pic>
        <p:nvPicPr>
          <p:cNvPr id="14" name="Attēls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68" y="3378043"/>
            <a:ext cx="1197995" cy="1187316"/>
          </a:xfrm>
          <a:prstGeom prst="rect">
            <a:avLst/>
          </a:prstGeom>
        </p:spPr>
      </p:pic>
      <p:pic>
        <p:nvPicPr>
          <p:cNvPr id="16" name="Attēls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48" y="5928264"/>
            <a:ext cx="607815" cy="952525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"/>
          <a:stretch/>
        </p:blipFill>
        <p:spPr>
          <a:xfrm>
            <a:off x="-16938" y="-9299"/>
            <a:ext cx="2656229" cy="3081114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53" y="3714408"/>
            <a:ext cx="1568387" cy="690361"/>
          </a:xfrm>
          <a:prstGeom prst="rect">
            <a:avLst/>
          </a:prstGeom>
        </p:spPr>
      </p:pic>
      <p:pic>
        <p:nvPicPr>
          <p:cNvPr id="12" name="Attēls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60" y="4883844"/>
            <a:ext cx="964114" cy="885226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64" y="-12659"/>
            <a:ext cx="2667508" cy="3084404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63" y="4748575"/>
            <a:ext cx="2256740" cy="2191931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55" y="3933197"/>
            <a:ext cx="1553459" cy="1197641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09" y="3539154"/>
            <a:ext cx="1461703" cy="1679524"/>
          </a:xfrm>
          <a:prstGeom prst="rect">
            <a:avLst/>
          </a:prstGeom>
        </p:spPr>
      </p:pic>
      <p:pic>
        <p:nvPicPr>
          <p:cNvPr id="15" name="Attēls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34" y="4466872"/>
            <a:ext cx="1215982" cy="486718"/>
          </a:xfrm>
          <a:prstGeom prst="rect">
            <a:avLst/>
          </a:prstGeom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06" y="-9299"/>
            <a:ext cx="2630320" cy="3081113"/>
          </a:xfrm>
          <a:prstGeom prst="rect">
            <a:avLst/>
          </a:prstGeom>
        </p:spPr>
      </p:pic>
      <p:pic>
        <p:nvPicPr>
          <p:cNvPr id="18" name="Attēls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" y="3219323"/>
            <a:ext cx="1712698" cy="1926176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14" y="3375102"/>
            <a:ext cx="1041580" cy="1170491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73" y="6283018"/>
            <a:ext cx="975268" cy="6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7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5308086"/>
            <a:ext cx="107997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 smtClean="0"/>
              <a:t>2. uzdevums. Piedāvātos </a:t>
            </a:r>
            <a:r>
              <a:rPr lang="lv-LV" sz="1600" b="1" dirty="0" smtClean="0"/>
              <a:t>priekšmetus ievieto atbilstošā situācijas modelī:</a:t>
            </a:r>
          </a:p>
          <a:p>
            <a:pPr marL="342900" indent="-342900">
              <a:buFontTx/>
              <a:buAutoNum type="arabicParenR"/>
            </a:pPr>
            <a:r>
              <a:rPr lang="lv-LV" sz="1200" dirty="0"/>
              <a:t>Sameklē trauku – gaismekli, iededz uguni tumšajā mājā;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Sameklē 4 traukus, kas piemēroti ēdiena gatavošanai pavardā, novieto tos pavarda laukumā;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Sameklē 3 traukus, kurus var novietot uz līdzenas virsmas - galda vai grīdas, novieto tos uz koku klāsta;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Sameklē divus priekšmetus, kas tika izmantoti senajos rituālos, novieto pie elka tēla.</a:t>
            </a:r>
          </a:p>
          <a:p>
            <a:pPr marL="342900" indent="-342900">
              <a:buAutoNum type="arabicParenR"/>
            </a:pPr>
            <a:endParaRPr lang="lv-LV" sz="1400" dirty="0"/>
          </a:p>
          <a:p>
            <a:r>
              <a:rPr lang="lv-LV" sz="1400" dirty="0" smtClean="0"/>
              <a:t>Papildjautājumi: 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vai vari noteikt, kuri priekšmeti pieder kuram neolīta laikmetam?</a:t>
            </a:r>
          </a:p>
          <a:p>
            <a:pPr marL="342900" indent="-342900">
              <a:buAutoNum type="arabicParenR"/>
            </a:pPr>
            <a:r>
              <a:rPr lang="lv-LV" sz="1200" dirty="0" smtClean="0"/>
              <a:t>Vai vari pateikt, kā mēs šo keramiku saucam?</a:t>
            </a:r>
          </a:p>
        </p:txBody>
      </p:sp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8090548" y="0"/>
            <a:ext cx="2671231" cy="3081113"/>
          </a:xfrm>
          <a:prstGeom prst="rect">
            <a:avLst/>
          </a:prstGeom>
        </p:spPr>
      </p:pic>
      <p:pic>
        <p:nvPicPr>
          <p:cNvPr id="14" name="Attēls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163" y="1693361"/>
            <a:ext cx="1197995" cy="1187316"/>
          </a:xfrm>
          <a:prstGeom prst="rect">
            <a:avLst/>
          </a:prstGeom>
        </p:spPr>
      </p:pic>
      <p:pic>
        <p:nvPicPr>
          <p:cNvPr id="16" name="Attēls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252" y="629699"/>
            <a:ext cx="607815" cy="952525"/>
          </a:xfrm>
          <a:prstGeom prst="rect">
            <a:avLst/>
          </a:prstGeom>
        </p:spPr>
      </p:pic>
      <p:pic>
        <p:nvPicPr>
          <p:cNvPr id="20" name="Attēls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"/>
          <a:stretch/>
        </p:blipFill>
        <p:spPr>
          <a:xfrm>
            <a:off x="-16938" y="-9299"/>
            <a:ext cx="2656229" cy="3081114"/>
          </a:xfrm>
          <a:prstGeom prst="rect">
            <a:avLst/>
          </a:prstGeom>
        </p:spPr>
      </p:pic>
      <p:pic>
        <p:nvPicPr>
          <p:cNvPr id="10" name="Attēls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01" y="2117739"/>
            <a:ext cx="1568387" cy="690361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64" y="-12659"/>
            <a:ext cx="2667508" cy="3084404"/>
          </a:xfrm>
          <a:prstGeom prst="rect">
            <a:avLst/>
          </a:prstGeom>
        </p:spPr>
      </p:pic>
      <p:pic>
        <p:nvPicPr>
          <p:cNvPr id="13" name="Attēls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33" y="114821"/>
            <a:ext cx="2256740" cy="2191931"/>
          </a:xfrm>
          <a:prstGeom prst="rect">
            <a:avLst/>
          </a:prstGeom>
        </p:spPr>
      </p:pic>
      <p:pic>
        <p:nvPicPr>
          <p:cNvPr id="21" name="Attēls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74" y="871408"/>
            <a:ext cx="1553459" cy="1197641"/>
          </a:xfrm>
          <a:prstGeom prst="rect">
            <a:avLst/>
          </a:prstGeom>
        </p:spPr>
      </p:pic>
      <p:pic>
        <p:nvPicPr>
          <p:cNvPr id="19" name="Attēls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00" y="1377974"/>
            <a:ext cx="1461703" cy="1679524"/>
          </a:xfrm>
          <a:prstGeom prst="rect">
            <a:avLst/>
          </a:prstGeom>
        </p:spPr>
      </p:pic>
      <p:pic>
        <p:nvPicPr>
          <p:cNvPr id="15" name="Attēls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90" y="2321382"/>
            <a:ext cx="1215982" cy="486718"/>
          </a:xfrm>
          <a:prstGeom prst="rect">
            <a:avLst/>
          </a:prstGeom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06" y="-9299"/>
            <a:ext cx="2630320" cy="3081113"/>
          </a:xfrm>
          <a:prstGeom prst="rect">
            <a:avLst/>
          </a:prstGeom>
        </p:spPr>
      </p:pic>
      <p:pic>
        <p:nvPicPr>
          <p:cNvPr id="18" name="Attēls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45" y="142873"/>
            <a:ext cx="1712698" cy="1926176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74" y="762678"/>
            <a:ext cx="1041580" cy="1170491"/>
          </a:xfrm>
          <a:prstGeom prst="rect">
            <a:avLst/>
          </a:prstGeom>
        </p:spPr>
      </p:pic>
      <p:pic>
        <p:nvPicPr>
          <p:cNvPr id="17" name="Attēls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80" y="1799582"/>
            <a:ext cx="975268" cy="687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91" y="3086375"/>
            <a:ext cx="107617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b="1" dirty="0" smtClean="0">
                <a:solidFill>
                  <a:srgbClr val="FF0000"/>
                </a:solidFill>
              </a:rPr>
              <a:t>Risinājums: </a:t>
            </a:r>
            <a:r>
              <a:rPr lang="lv-LV" sz="1200" i="1" dirty="0" smtClean="0">
                <a:solidFill>
                  <a:srgbClr val="FF0000"/>
                </a:solidFill>
              </a:rPr>
              <a:t>(uzdevums māca atšķirt dažādus keramikas lietojuma veidus un saskatīt formu daudzveidību)</a:t>
            </a:r>
          </a:p>
          <a:p>
            <a:pPr marL="342900" indent="-342900">
              <a:buAutoNum type="arabicParenR"/>
            </a:pPr>
            <a:r>
              <a:rPr lang="lv-LV" sz="1200" dirty="0" smtClean="0">
                <a:solidFill>
                  <a:srgbClr val="FF0000"/>
                </a:solidFill>
              </a:rPr>
              <a:t>Gaismeklis – eļļas vai tauku lampiņa ir garenā bļodiņa (nav svarīgi, kura no tām);</a:t>
            </a:r>
          </a:p>
          <a:p>
            <a:pPr marL="342900" indent="-342900">
              <a:buAutoNum type="arabicParenR"/>
            </a:pPr>
            <a:r>
              <a:rPr lang="lv-LV" sz="1200" dirty="0" smtClean="0">
                <a:solidFill>
                  <a:srgbClr val="FF0000"/>
                </a:solidFill>
              </a:rPr>
              <a:t>Pavardā var ievietot gan smaildibena un apaļdibena traukus, gan plakandibena podus un bļodiņas;</a:t>
            </a:r>
          </a:p>
          <a:p>
            <a:pPr marL="342900" indent="-342900">
              <a:buAutoNum type="arabicParenR"/>
            </a:pPr>
            <a:r>
              <a:rPr lang="lv-LV" sz="1200" dirty="0" smtClean="0">
                <a:solidFill>
                  <a:srgbClr val="FF0000"/>
                </a:solidFill>
              </a:rPr>
              <a:t>Uz galda vai līdzenas grīdas var novietot tikai plakandibena traukus – podus, kausus, bļodas, var izvēlēties jebkurus trīs no piedāvātajiem;</a:t>
            </a:r>
          </a:p>
          <a:p>
            <a:pPr marL="342900" indent="-342900">
              <a:buAutoNum type="arabicParenR"/>
            </a:pPr>
            <a:r>
              <a:rPr lang="lv-LV" sz="1200" dirty="0" smtClean="0">
                <a:solidFill>
                  <a:srgbClr val="FF0000"/>
                </a:solidFill>
              </a:rPr>
              <a:t>Senajos rituālos izmantoja </a:t>
            </a:r>
            <a:r>
              <a:rPr lang="lv-LV" sz="1200" dirty="0" err="1" smtClean="0">
                <a:solidFill>
                  <a:srgbClr val="FF0000"/>
                </a:solidFill>
              </a:rPr>
              <a:t>okeri</a:t>
            </a:r>
            <a:r>
              <a:rPr lang="lv-LV" sz="1200" dirty="0" smtClean="0">
                <a:solidFill>
                  <a:srgbClr val="FF0000"/>
                </a:solidFill>
              </a:rPr>
              <a:t>, kas iebērts vienā no podiem un cilvēka figūriņu.</a:t>
            </a:r>
          </a:p>
          <a:p>
            <a:r>
              <a:rPr lang="lv-LV" sz="1200" b="1" dirty="0" smtClean="0">
                <a:solidFill>
                  <a:srgbClr val="FF0000"/>
                </a:solidFill>
              </a:rPr>
              <a:t>Papildjautājumu atbildes: </a:t>
            </a:r>
            <a:r>
              <a:rPr lang="lv-LV" sz="1200" i="1" dirty="0" smtClean="0">
                <a:solidFill>
                  <a:srgbClr val="FF0000"/>
                </a:solidFill>
              </a:rPr>
              <a:t>(vēlams saprast, ka visi piedāvātie trauki nav bijuši lietošanā vienlaikus, bet tos izgatavojuši dažādos laikos dzīvojuši cilvēki ar atšķirīgām tradīcijām un skaistuma izpratni)</a:t>
            </a:r>
            <a:endParaRPr lang="lv-LV" sz="1200" b="1" dirty="0" smtClean="0">
              <a:solidFill>
                <a:srgbClr val="FF0000"/>
              </a:solidFill>
            </a:endParaRPr>
          </a:p>
          <a:p>
            <a:r>
              <a:rPr lang="lv-LV" sz="1200" dirty="0" smtClean="0">
                <a:solidFill>
                  <a:srgbClr val="FF0000"/>
                </a:solidFill>
              </a:rPr>
              <a:t>Lielākais smaildibena pods un bļodiņa ar uzliektiem galiem pieder </a:t>
            </a:r>
            <a:r>
              <a:rPr lang="lv-LV" sz="1200" b="1" dirty="0" smtClean="0">
                <a:solidFill>
                  <a:srgbClr val="FF0000"/>
                </a:solidFill>
              </a:rPr>
              <a:t>agrajam neolītam</a:t>
            </a:r>
            <a:r>
              <a:rPr lang="lv-LV" sz="1200" dirty="0" smtClean="0">
                <a:solidFill>
                  <a:srgbClr val="FF0000"/>
                </a:solidFill>
              </a:rPr>
              <a:t>, to sauc par </a:t>
            </a:r>
            <a:r>
              <a:rPr lang="lv-LV" sz="1200" b="1" dirty="0" smtClean="0">
                <a:solidFill>
                  <a:srgbClr val="FF0000"/>
                </a:solidFill>
              </a:rPr>
              <a:t>Osas tipa keramiku</a:t>
            </a:r>
            <a:r>
              <a:rPr lang="lv-LV" sz="1200" dirty="0" smtClean="0">
                <a:solidFill>
                  <a:srgbClr val="FF0000"/>
                </a:solidFill>
              </a:rPr>
              <a:t>;</a:t>
            </a:r>
          </a:p>
          <a:p>
            <a:r>
              <a:rPr lang="lv-LV" sz="1200" dirty="0" smtClean="0">
                <a:solidFill>
                  <a:srgbClr val="FF0000"/>
                </a:solidFill>
              </a:rPr>
              <a:t>Pods ar okera pulveri, figūriņa un bļodiņa ar iespiedumiem augšmalā pieder </a:t>
            </a:r>
            <a:r>
              <a:rPr lang="lv-LV" sz="1200" b="1" dirty="0" smtClean="0">
                <a:solidFill>
                  <a:srgbClr val="FF0000"/>
                </a:solidFill>
              </a:rPr>
              <a:t>vidējam neolītam</a:t>
            </a:r>
            <a:r>
              <a:rPr lang="lv-LV" sz="1200" dirty="0" smtClean="0">
                <a:solidFill>
                  <a:srgbClr val="FF0000"/>
                </a:solidFill>
              </a:rPr>
              <a:t>, to sauc par </a:t>
            </a:r>
            <a:r>
              <a:rPr lang="lv-LV" sz="1200" b="1" dirty="0" smtClean="0">
                <a:solidFill>
                  <a:srgbClr val="FF0000"/>
                </a:solidFill>
              </a:rPr>
              <a:t>Sārnates tipa keramiku</a:t>
            </a:r>
            <a:r>
              <a:rPr lang="lv-LV" sz="1200" dirty="0" smtClean="0">
                <a:solidFill>
                  <a:srgbClr val="FF0000"/>
                </a:solidFill>
              </a:rPr>
              <a:t>;</a:t>
            </a:r>
          </a:p>
          <a:p>
            <a:r>
              <a:rPr lang="lv-LV" sz="1200" dirty="0" smtClean="0">
                <a:solidFill>
                  <a:srgbClr val="FF0000"/>
                </a:solidFill>
              </a:rPr>
              <a:t>Apaļdibena pods ar ķemmes un bedrīšu iespiedumiem pieder </a:t>
            </a:r>
            <a:r>
              <a:rPr lang="lv-LV" sz="1200" b="1" dirty="0" smtClean="0">
                <a:solidFill>
                  <a:srgbClr val="FF0000"/>
                </a:solidFill>
              </a:rPr>
              <a:t>vidējam neolītam</a:t>
            </a:r>
            <a:r>
              <a:rPr lang="lv-LV" sz="1200" dirty="0" smtClean="0">
                <a:solidFill>
                  <a:srgbClr val="FF0000"/>
                </a:solidFill>
              </a:rPr>
              <a:t>, un to sauc par </a:t>
            </a:r>
            <a:r>
              <a:rPr lang="lv-LV" sz="1200" b="1" dirty="0" smtClean="0">
                <a:solidFill>
                  <a:srgbClr val="FF0000"/>
                </a:solidFill>
              </a:rPr>
              <a:t>ķemmes keramiku</a:t>
            </a:r>
            <a:r>
              <a:rPr lang="lv-LV" sz="1200" dirty="0" smtClean="0">
                <a:solidFill>
                  <a:srgbClr val="FF0000"/>
                </a:solidFill>
              </a:rPr>
              <a:t>;</a:t>
            </a:r>
          </a:p>
          <a:p>
            <a:r>
              <a:rPr lang="lv-LV" sz="1200" dirty="0" smtClean="0">
                <a:solidFill>
                  <a:srgbClr val="FF0000"/>
                </a:solidFill>
              </a:rPr>
              <a:t>Visi plakandibena trauki pieder </a:t>
            </a:r>
            <a:r>
              <a:rPr lang="lv-LV" sz="1200" b="1" dirty="0" smtClean="0">
                <a:solidFill>
                  <a:srgbClr val="FF0000"/>
                </a:solidFill>
              </a:rPr>
              <a:t>vēlajam neolītam</a:t>
            </a:r>
            <a:r>
              <a:rPr lang="lv-LV" sz="1200" dirty="0" smtClean="0">
                <a:solidFill>
                  <a:srgbClr val="FF0000"/>
                </a:solidFill>
              </a:rPr>
              <a:t>; pods ar bedrīšu rindu plecos, apaļā bļodiņa, pods ar iespiedumu rindām uz vēdera ir </a:t>
            </a:r>
            <a:r>
              <a:rPr lang="lv-LV" sz="1200" b="1" dirty="0" err="1">
                <a:solidFill>
                  <a:srgbClr val="FF0000"/>
                </a:solidFill>
              </a:rPr>
              <a:t>A</a:t>
            </a:r>
            <a:r>
              <a:rPr lang="lv-LV" sz="1200" b="1" dirty="0" err="1" smtClean="0">
                <a:solidFill>
                  <a:srgbClr val="FF0000"/>
                </a:solidFill>
              </a:rPr>
              <a:t>boras</a:t>
            </a:r>
            <a:r>
              <a:rPr lang="lv-LV" sz="1200" b="1" dirty="0" smtClean="0">
                <a:solidFill>
                  <a:srgbClr val="FF0000"/>
                </a:solidFill>
              </a:rPr>
              <a:t> tipa keramika</a:t>
            </a:r>
            <a:r>
              <a:rPr lang="lv-LV" sz="1200" dirty="0" smtClean="0">
                <a:solidFill>
                  <a:srgbClr val="FF0000"/>
                </a:solidFill>
              </a:rPr>
              <a:t>; mazāko podu ar plato kaklu un iespiedumu rindām ap to dēvē par kausu un tas pieder </a:t>
            </a:r>
            <a:r>
              <a:rPr lang="lv-LV" sz="1200" b="1" dirty="0" smtClean="0">
                <a:solidFill>
                  <a:srgbClr val="FF0000"/>
                </a:solidFill>
              </a:rPr>
              <a:t>auklas keramikai</a:t>
            </a:r>
            <a:r>
              <a:rPr lang="lv-LV" sz="1200" dirty="0" smtClean="0">
                <a:solidFill>
                  <a:srgbClr val="FF0000"/>
                </a:solidFill>
              </a:rPr>
              <a:t>.</a:t>
            </a:r>
          </a:p>
          <a:p>
            <a:endParaRPr lang="lv-LV" sz="1200" dirty="0">
              <a:solidFill>
                <a:srgbClr val="FF0000"/>
              </a:solidFill>
            </a:endParaRPr>
          </a:p>
        </p:txBody>
      </p:sp>
      <p:pic>
        <p:nvPicPr>
          <p:cNvPr id="12" name="Attēls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5" y="1671676"/>
            <a:ext cx="964114" cy="8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16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 dizain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dizains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</TotalTime>
  <Words>1113</Words>
  <Application>Microsoft Office PowerPoint</Application>
  <PresentationFormat>Pielāgots</PresentationFormat>
  <Paragraphs>77</Paragraphs>
  <Slides>7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dizains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>Kultūras ministrija un padotībā esošās iestādes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Baiba Dumpe</dc:creator>
  <cp:lastModifiedBy>Baiba Dumpe</cp:lastModifiedBy>
  <cp:revision>33</cp:revision>
  <dcterms:created xsi:type="dcterms:W3CDTF">2020-05-16T16:37:43Z</dcterms:created>
  <dcterms:modified xsi:type="dcterms:W3CDTF">2020-05-28T14:36:44Z</dcterms:modified>
</cp:coreProperties>
</file>